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Bold" panose="020B0604020202020204" charset="0"/>
      <p:regular r:id="rId13"/>
    </p:embeddedFont>
    <p:embeddedFont>
      <p:font typeface="DM Sans" pitchFamily="2" charset="0"/>
      <p:regular r:id="rId14"/>
    </p:embeddedFont>
    <p:embeddedFont>
      <p:font typeface="DM Sans Bold" panose="020B0604020202020204" charset="0"/>
      <p:regular r:id="rId15"/>
    </p:embeddedFont>
    <p:embeddedFont>
      <p:font typeface="Montserrat" panose="00000500000000000000" pitchFamily="2" charset="0"/>
      <p:regular r:id="rId16"/>
    </p:embeddedFont>
    <p:embeddedFont>
      <p:font typeface="Montserrat Bold" panose="020B0604020202020204" charset="0"/>
      <p:regular r:id="rId17"/>
    </p:embeddedFont>
    <p:embeddedFont>
      <p:font typeface="Montserrat Bold Italics" panose="020B0604020202020204" charset="0"/>
      <p:regular r:id="rId18"/>
    </p:embeddedFont>
    <p:embeddedFont>
      <p:font typeface="Montserrat Extra-Light" panose="020B0604020202020204" charset="0"/>
      <p:regular r:id="rId19"/>
    </p:embeddedFont>
    <p:embeddedFont>
      <p:font typeface="Montserrat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2.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2.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616142" y="-1782900"/>
            <a:ext cx="8703174" cy="8703174"/>
          </a:xfrm>
          <a:custGeom>
            <a:avLst/>
            <a:gdLst/>
            <a:ahLst/>
            <a:cxnLst/>
            <a:rect l="l" t="t" r="r" b="b"/>
            <a:pathLst>
              <a:path w="8703174" h="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0826" y="555126"/>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259935" y="424523"/>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9897368" y="6008523"/>
            <a:ext cx="8118685" cy="3853554"/>
            <a:chOff x="0" y="0"/>
            <a:chExt cx="2138255" cy="1014928"/>
          </a:xfrm>
        </p:grpSpPr>
        <p:sp>
          <p:nvSpPr>
            <p:cNvPr id="6" name="Freeform 6"/>
            <p:cNvSpPr/>
            <p:nvPr/>
          </p:nvSpPr>
          <p:spPr>
            <a:xfrm>
              <a:off x="0" y="0"/>
              <a:ext cx="2138255" cy="1014928"/>
            </a:xfrm>
            <a:custGeom>
              <a:avLst/>
              <a:gdLst/>
              <a:ahLst/>
              <a:cxnLst/>
              <a:rect l="l" t="t" r="r" b="b"/>
              <a:pathLst>
                <a:path w="2138255" h="1014928">
                  <a:moveTo>
                    <a:pt x="48633" y="0"/>
                  </a:moveTo>
                  <a:lnTo>
                    <a:pt x="2089621" y="0"/>
                  </a:lnTo>
                  <a:cubicBezTo>
                    <a:pt x="2116481" y="0"/>
                    <a:pt x="2138255" y="21774"/>
                    <a:pt x="2138255" y="48633"/>
                  </a:cubicBezTo>
                  <a:lnTo>
                    <a:pt x="2138255" y="966295"/>
                  </a:lnTo>
                  <a:cubicBezTo>
                    <a:pt x="2138255" y="993154"/>
                    <a:pt x="2116481" y="1014928"/>
                    <a:pt x="2089621" y="1014928"/>
                  </a:cubicBezTo>
                  <a:lnTo>
                    <a:pt x="48633" y="1014928"/>
                  </a:lnTo>
                  <a:cubicBezTo>
                    <a:pt x="21774" y="1014928"/>
                    <a:pt x="0" y="993154"/>
                    <a:pt x="0" y="966295"/>
                  </a:cubicBezTo>
                  <a:lnTo>
                    <a:pt x="0" y="48633"/>
                  </a:lnTo>
                  <a:cubicBezTo>
                    <a:pt x="0" y="21774"/>
                    <a:pt x="21774" y="0"/>
                    <a:pt x="48633" y="0"/>
                  </a:cubicBezTo>
                  <a:close/>
                </a:path>
              </a:pathLst>
            </a:custGeom>
            <a:solidFill>
              <a:srgbClr val="000000">
                <a:alpha val="0"/>
              </a:srgbClr>
            </a:solidFill>
            <a:ln w="38100" cap="rnd">
              <a:solidFill>
                <a:srgbClr val="D9D9D9"/>
              </a:solidFill>
              <a:prstDash val="solid"/>
              <a:round/>
            </a:ln>
          </p:spPr>
        </p:sp>
        <p:sp>
          <p:nvSpPr>
            <p:cNvPr id="7" name="TextBox 7"/>
            <p:cNvSpPr txBox="1"/>
            <p:nvPr/>
          </p:nvSpPr>
          <p:spPr>
            <a:xfrm>
              <a:off x="0" y="-38100"/>
              <a:ext cx="2138255" cy="1053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6860" y="746294"/>
            <a:ext cx="9500508" cy="5473774"/>
            <a:chOff x="0" y="0"/>
            <a:chExt cx="2502191" cy="1441652"/>
          </a:xfrm>
        </p:grpSpPr>
        <p:sp>
          <p:nvSpPr>
            <p:cNvPr id="9" name="Freeform 9"/>
            <p:cNvSpPr/>
            <p:nvPr/>
          </p:nvSpPr>
          <p:spPr>
            <a:xfrm>
              <a:off x="0" y="0"/>
              <a:ext cx="2502191" cy="1441652"/>
            </a:xfrm>
            <a:custGeom>
              <a:avLst/>
              <a:gdLst/>
              <a:ahLst/>
              <a:cxnLst/>
              <a:rect l="l" t="t" r="r" b="b"/>
              <a:pathLst>
                <a:path w="2502191" h="1441652">
                  <a:moveTo>
                    <a:pt x="51338" y="0"/>
                  </a:moveTo>
                  <a:lnTo>
                    <a:pt x="2450853" y="0"/>
                  </a:lnTo>
                  <a:cubicBezTo>
                    <a:pt x="2464469" y="0"/>
                    <a:pt x="2477527" y="5409"/>
                    <a:pt x="2487155" y="15037"/>
                  </a:cubicBezTo>
                  <a:cubicBezTo>
                    <a:pt x="2496782" y="24664"/>
                    <a:pt x="2502191" y="37723"/>
                    <a:pt x="2502191" y="51338"/>
                  </a:cubicBezTo>
                  <a:lnTo>
                    <a:pt x="2502191" y="1390314"/>
                  </a:lnTo>
                  <a:cubicBezTo>
                    <a:pt x="2502191" y="1403930"/>
                    <a:pt x="2496782" y="1416988"/>
                    <a:pt x="2487155" y="1426616"/>
                  </a:cubicBezTo>
                  <a:cubicBezTo>
                    <a:pt x="2477527" y="1436244"/>
                    <a:pt x="2464469" y="1441652"/>
                    <a:pt x="2450853" y="1441652"/>
                  </a:cubicBezTo>
                  <a:lnTo>
                    <a:pt x="51338" y="1441652"/>
                  </a:lnTo>
                  <a:cubicBezTo>
                    <a:pt x="37723" y="1441652"/>
                    <a:pt x="24664" y="1436244"/>
                    <a:pt x="15037" y="1426616"/>
                  </a:cubicBezTo>
                  <a:cubicBezTo>
                    <a:pt x="5409" y="1416988"/>
                    <a:pt x="0" y="1403930"/>
                    <a:pt x="0" y="1390314"/>
                  </a:cubicBezTo>
                  <a:lnTo>
                    <a:pt x="0" y="51338"/>
                  </a:lnTo>
                  <a:cubicBezTo>
                    <a:pt x="0" y="37723"/>
                    <a:pt x="5409" y="24664"/>
                    <a:pt x="15037" y="15037"/>
                  </a:cubicBezTo>
                  <a:cubicBezTo>
                    <a:pt x="24664" y="5409"/>
                    <a:pt x="37723" y="0"/>
                    <a:pt x="51338" y="0"/>
                  </a:cubicBezTo>
                  <a:close/>
                </a:path>
              </a:pathLst>
            </a:custGeom>
            <a:solidFill>
              <a:srgbClr val="FFFFFF"/>
            </a:solidFill>
          </p:spPr>
        </p:sp>
        <p:sp>
          <p:nvSpPr>
            <p:cNvPr id="10" name="TextBox 10"/>
            <p:cNvSpPr txBox="1"/>
            <p:nvPr/>
          </p:nvSpPr>
          <p:spPr>
            <a:xfrm>
              <a:off x="0" y="-38100"/>
              <a:ext cx="2502191" cy="147975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266745" y="746294"/>
            <a:ext cx="2493410" cy="4839785"/>
          </a:xfrm>
          <a:custGeom>
            <a:avLst/>
            <a:gdLst/>
            <a:ahLst/>
            <a:cxnLst/>
            <a:rect l="l" t="t" r="r" b="b"/>
            <a:pathLst>
              <a:path w="2493410" h="4839785">
                <a:moveTo>
                  <a:pt x="0" y="0"/>
                </a:moveTo>
                <a:lnTo>
                  <a:pt x="2493410" y="0"/>
                </a:lnTo>
                <a:lnTo>
                  <a:pt x="2493410" y="4839785"/>
                </a:lnTo>
                <a:lnTo>
                  <a:pt x="0" y="4839785"/>
                </a:lnTo>
                <a:lnTo>
                  <a:pt x="0" y="0"/>
                </a:lnTo>
                <a:close/>
              </a:path>
            </a:pathLst>
          </a:custGeom>
          <a:blipFill>
            <a:blip r:embed="rId8"/>
            <a:stretch>
              <a:fillRect l="-3175" t="-1811" r="-9814"/>
            </a:stretch>
          </a:blipFill>
        </p:spPr>
      </p:sp>
      <p:sp>
        <p:nvSpPr>
          <p:cNvPr id="12" name="TextBox 12"/>
          <p:cNvSpPr txBox="1"/>
          <p:nvPr/>
        </p:nvSpPr>
        <p:spPr>
          <a:xfrm>
            <a:off x="9400749" y="6631505"/>
            <a:ext cx="6058642" cy="4174191"/>
          </a:xfrm>
          <a:prstGeom prst="rect">
            <a:avLst/>
          </a:prstGeom>
        </p:spPr>
        <p:txBody>
          <a:bodyPr lIns="0" tIns="0" rIns="0" bIns="0" rtlCol="0" anchor="t">
            <a:spAutoFit/>
          </a:bodyPr>
          <a:lstStyle/>
          <a:p>
            <a:pPr algn="ctr">
              <a:lnSpc>
                <a:spcPts val="4216"/>
              </a:lnSpc>
            </a:pPr>
            <a:r>
              <a:rPr lang="en-US" sz="3011">
                <a:solidFill>
                  <a:srgbClr val="000000"/>
                </a:solidFill>
                <a:latin typeface="Montserrat Bold"/>
              </a:rPr>
              <a:t>A.Rithish -23071A05D7</a:t>
            </a:r>
          </a:p>
          <a:p>
            <a:pPr algn="ctr">
              <a:lnSpc>
                <a:spcPts val="4216"/>
              </a:lnSpc>
            </a:pPr>
            <a:r>
              <a:rPr lang="en-US" sz="3011">
                <a:solidFill>
                  <a:srgbClr val="000000"/>
                </a:solidFill>
                <a:latin typeface="Montserrat Bold"/>
              </a:rPr>
              <a:t>K.Advaith -23071A0G5</a:t>
            </a:r>
          </a:p>
          <a:p>
            <a:pPr algn="ctr">
              <a:lnSpc>
                <a:spcPts val="4216"/>
              </a:lnSpc>
            </a:pPr>
            <a:r>
              <a:rPr lang="en-US" sz="3011">
                <a:solidFill>
                  <a:srgbClr val="000000"/>
                </a:solidFill>
                <a:latin typeface="Montserrat Bold"/>
              </a:rPr>
              <a:t>Hanvith Sai -230A05G2</a:t>
            </a:r>
          </a:p>
          <a:p>
            <a:pPr algn="ctr">
              <a:lnSpc>
                <a:spcPts val="4216"/>
              </a:lnSpc>
            </a:pPr>
            <a:r>
              <a:rPr lang="en-US" sz="3011">
                <a:solidFill>
                  <a:srgbClr val="000000"/>
                </a:solidFill>
                <a:latin typeface="Montserrat Bold"/>
              </a:rPr>
              <a:t>   Karthikeya -23071A05G6</a:t>
            </a:r>
          </a:p>
          <a:p>
            <a:pPr algn="ctr">
              <a:lnSpc>
                <a:spcPts val="4216"/>
              </a:lnSpc>
            </a:pPr>
            <a:r>
              <a:rPr lang="en-US" sz="3011">
                <a:solidFill>
                  <a:srgbClr val="000000"/>
                </a:solidFill>
                <a:latin typeface="Montserrat Bold"/>
              </a:rPr>
              <a:t>G.SriVidya -23071A0F8</a:t>
            </a:r>
          </a:p>
          <a:p>
            <a:pPr algn="ctr">
              <a:lnSpc>
                <a:spcPts val="4216"/>
              </a:lnSpc>
            </a:pPr>
            <a:endParaRPr lang="en-US" sz="3011">
              <a:solidFill>
                <a:srgbClr val="000000"/>
              </a:solidFill>
              <a:latin typeface="Montserrat Bold"/>
            </a:endParaRPr>
          </a:p>
          <a:p>
            <a:pPr algn="ctr">
              <a:lnSpc>
                <a:spcPts val="3936"/>
              </a:lnSpc>
            </a:pPr>
            <a:endParaRPr lang="en-US" sz="3011">
              <a:solidFill>
                <a:srgbClr val="000000"/>
              </a:solidFill>
              <a:latin typeface="Montserrat Bold"/>
            </a:endParaRPr>
          </a:p>
          <a:p>
            <a:pPr algn="ctr">
              <a:lnSpc>
                <a:spcPts val="3936"/>
              </a:lnSpc>
            </a:pPr>
            <a:endParaRPr lang="en-US" sz="3011">
              <a:solidFill>
                <a:srgbClr val="000000"/>
              </a:solidFill>
              <a:latin typeface="Montserrat Bold"/>
            </a:endParaRPr>
          </a:p>
        </p:txBody>
      </p:sp>
      <p:sp>
        <p:nvSpPr>
          <p:cNvPr id="13" name="TextBox 13"/>
          <p:cNvSpPr txBox="1"/>
          <p:nvPr/>
        </p:nvSpPr>
        <p:spPr>
          <a:xfrm>
            <a:off x="10160434" y="6172443"/>
            <a:ext cx="2964420" cy="984798"/>
          </a:xfrm>
          <a:prstGeom prst="rect">
            <a:avLst/>
          </a:prstGeom>
        </p:spPr>
        <p:txBody>
          <a:bodyPr lIns="0" tIns="0" rIns="0" bIns="0" rtlCol="0" anchor="t">
            <a:spAutoFit/>
          </a:bodyPr>
          <a:lstStyle/>
          <a:p>
            <a:pPr algn="l">
              <a:lnSpc>
                <a:spcPts val="3994"/>
              </a:lnSpc>
            </a:pPr>
            <a:r>
              <a:rPr lang="en-US" sz="2853">
                <a:solidFill>
                  <a:srgbClr val="000000"/>
                </a:solidFill>
                <a:latin typeface="Montserrat"/>
              </a:rPr>
              <a:t>Presentation By :</a:t>
            </a:r>
          </a:p>
        </p:txBody>
      </p:sp>
      <p:sp>
        <p:nvSpPr>
          <p:cNvPr id="14" name="TextBox 14"/>
          <p:cNvSpPr txBox="1"/>
          <p:nvPr/>
        </p:nvSpPr>
        <p:spPr>
          <a:xfrm>
            <a:off x="692523" y="1355699"/>
            <a:ext cx="8909183" cy="3338177"/>
          </a:xfrm>
          <a:prstGeom prst="rect">
            <a:avLst/>
          </a:prstGeom>
        </p:spPr>
        <p:txBody>
          <a:bodyPr lIns="0" tIns="0" rIns="0" bIns="0" rtlCol="0" anchor="t">
            <a:spAutoFit/>
          </a:bodyPr>
          <a:lstStyle/>
          <a:p>
            <a:pPr algn="l">
              <a:lnSpc>
                <a:spcPts val="8744"/>
              </a:lnSpc>
            </a:pPr>
            <a:r>
              <a:rPr lang="en-US" sz="8489" spc="50">
                <a:solidFill>
                  <a:srgbClr val="FF3131"/>
                </a:solidFill>
                <a:latin typeface="Montserrat"/>
              </a:rPr>
              <a:t>Traffic</a:t>
            </a:r>
            <a:r>
              <a:rPr lang="en-US" sz="8489" spc="50">
                <a:solidFill>
                  <a:srgbClr val="000000"/>
                </a:solidFill>
                <a:latin typeface="Montserrat"/>
              </a:rPr>
              <a:t> </a:t>
            </a:r>
            <a:r>
              <a:rPr lang="en-US" sz="8489" spc="50">
                <a:solidFill>
                  <a:srgbClr val="FFAA00"/>
                </a:solidFill>
                <a:latin typeface="Montserrat"/>
              </a:rPr>
              <a:t>Management</a:t>
            </a:r>
            <a:r>
              <a:rPr lang="en-US" sz="8489" spc="50">
                <a:solidFill>
                  <a:srgbClr val="000000"/>
                </a:solidFill>
                <a:latin typeface="Montserrat"/>
              </a:rPr>
              <a:t> </a:t>
            </a:r>
            <a:r>
              <a:rPr lang="en-US" sz="8489" spc="50">
                <a:solidFill>
                  <a:srgbClr val="00BF63"/>
                </a:solidFill>
                <a:latin typeface="Montserrat"/>
              </a:rPr>
              <a:t>System</a:t>
            </a:r>
          </a:p>
        </p:txBody>
      </p:sp>
      <p:sp>
        <p:nvSpPr>
          <p:cNvPr id="15" name="TextBox 15"/>
          <p:cNvSpPr txBox="1"/>
          <p:nvPr/>
        </p:nvSpPr>
        <p:spPr>
          <a:xfrm>
            <a:off x="209022" y="5047524"/>
            <a:ext cx="9191727" cy="588804"/>
          </a:xfrm>
          <a:prstGeom prst="rect">
            <a:avLst/>
          </a:prstGeom>
        </p:spPr>
        <p:txBody>
          <a:bodyPr lIns="0" tIns="0" rIns="0" bIns="0" rtlCol="0" anchor="t">
            <a:spAutoFit/>
          </a:bodyPr>
          <a:lstStyle/>
          <a:p>
            <a:pPr algn="ctr">
              <a:lnSpc>
                <a:spcPts val="4460"/>
              </a:lnSpc>
            </a:pPr>
            <a:r>
              <a:rPr lang="en-US" sz="4330" spc="545">
                <a:solidFill>
                  <a:srgbClr val="000000"/>
                </a:solidFill>
                <a:latin typeface="Montserrat Extra-Light"/>
              </a:rPr>
              <a:t>A Course Based Project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4792413" y="4011511"/>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10210" y="3569787"/>
            <a:ext cx="5452344" cy="2093665"/>
            <a:chOff x="0" y="0"/>
            <a:chExt cx="1168691" cy="448770"/>
          </a:xfrm>
        </p:grpSpPr>
        <p:sp>
          <p:nvSpPr>
            <p:cNvPr id="4" name="Freeform 4"/>
            <p:cNvSpPr/>
            <p:nvPr/>
          </p:nvSpPr>
          <p:spPr>
            <a:xfrm>
              <a:off x="0" y="0"/>
              <a:ext cx="1168691" cy="448770"/>
            </a:xfrm>
            <a:custGeom>
              <a:avLst/>
              <a:gdLst/>
              <a:ahLst/>
              <a:cxnLst/>
              <a:rect l="l" t="t" r="r" b="b"/>
              <a:pathLst>
                <a:path w="1168691" h="448770">
                  <a:moveTo>
                    <a:pt x="141993" y="0"/>
                  </a:moveTo>
                  <a:lnTo>
                    <a:pt x="1026699" y="0"/>
                  </a:lnTo>
                  <a:cubicBezTo>
                    <a:pt x="1105119" y="0"/>
                    <a:pt x="1168691" y="63572"/>
                    <a:pt x="1168691" y="141993"/>
                  </a:cubicBezTo>
                  <a:lnTo>
                    <a:pt x="1168691" y="306777"/>
                  </a:lnTo>
                  <a:cubicBezTo>
                    <a:pt x="1168691" y="385198"/>
                    <a:pt x="1105119" y="448770"/>
                    <a:pt x="1026699" y="448770"/>
                  </a:cubicBezTo>
                  <a:lnTo>
                    <a:pt x="141993" y="448770"/>
                  </a:lnTo>
                  <a:cubicBezTo>
                    <a:pt x="63572" y="448770"/>
                    <a:pt x="0" y="385198"/>
                    <a:pt x="0" y="306777"/>
                  </a:cubicBezTo>
                  <a:lnTo>
                    <a:pt x="0" y="141993"/>
                  </a:lnTo>
                  <a:cubicBezTo>
                    <a:pt x="0" y="63572"/>
                    <a:pt x="63572" y="0"/>
                    <a:pt x="141993" y="0"/>
                  </a:cubicBezTo>
                  <a:close/>
                </a:path>
              </a:pathLst>
            </a:custGeom>
            <a:solidFill>
              <a:srgbClr val="7ED957"/>
            </a:solidFill>
          </p:spPr>
        </p:sp>
        <p:sp>
          <p:nvSpPr>
            <p:cNvPr id="5" name="TextBox 5"/>
            <p:cNvSpPr txBox="1"/>
            <p:nvPr/>
          </p:nvSpPr>
          <p:spPr>
            <a:xfrm>
              <a:off x="0" y="-38100"/>
              <a:ext cx="1168691" cy="48687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443861" y="-2105612"/>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935924" y="2167929"/>
            <a:ext cx="8703174" cy="8703174"/>
          </a:xfrm>
          <a:custGeom>
            <a:avLst/>
            <a:gdLst/>
            <a:ahLst/>
            <a:cxnLst/>
            <a:rect l="l" t="t" r="r" b="b"/>
            <a:pathLst>
              <a:path w="8703174" h="8703174">
                <a:moveTo>
                  <a:pt x="0" y="0"/>
                </a:moveTo>
                <a:lnTo>
                  <a:pt x="8703174" y="0"/>
                </a:lnTo>
                <a:lnTo>
                  <a:pt x="8703174" y="8703175"/>
                </a:lnTo>
                <a:lnTo>
                  <a:pt x="0" y="8703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6987262" y="1411015"/>
            <a:ext cx="10636439" cy="7334398"/>
            <a:chOff x="0" y="0"/>
            <a:chExt cx="2801367" cy="1931693"/>
          </a:xfrm>
        </p:grpSpPr>
        <p:sp>
          <p:nvSpPr>
            <p:cNvPr id="9" name="Freeform 9"/>
            <p:cNvSpPr/>
            <p:nvPr/>
          </p:nvSpPr>
          <p:spPr>
            <a:xfrm>
              <a:off x="0" y="0"/>
              <a:ext cx="2801367" cy="1931693"/>
            </a:xfrm>
            <a:custGeom>
              <a:avLst/>
              <a:gdLst/>
              <a:ahLst/>
              <a:cxnLst/>
              <a:rect l="l" t="t" r="r" b="b"/>
              <a:pathLst>
                <a:path w="2801367" h="1931693">
                  <a:moveTo>
                    <a:pt x="37121" y="0"/>
                  </a:moveTo>
                  <a:lnTo>
                    <a:pt x="2764245" y="0"/>
                  </a:lnTo>
                  <a:cubicBezTo>
                    <a:pt x="2774091" y="0"/>
                    <a:pt x="2783532" y="3911"/>
                    <a:pt x="2790494" y="10873"/>
                  </a:cubicBezTo>
                  <a:cubicBezTo>
                    <a:pt x="2797456" y="17834"/>
                    <a:pt x="2801367" y="27276"/>
                    <a:pt x="2801367" y="37121"/>
                  </a:cubicBezTo>
                  <a:lnTo>
                    <a:pt x="2801367" y="1894572"/>
                  </a:lnTo>
                  <a:cubicBezTo>
                    <a:pt x="2801367" y="1915074"/>
                    <a:pt x="2784747" y="1931693"/>
                    <a:pt x="2764245" y="1931693"/>
                  </a:cubicBezTo>
                  <a:lnTo>
                    <a:pt x="37121" y="1931693"/>
                  </a:lnTo>
                  <a:cubicBezTo>
                    <a:pt x="16620" y="1931693"/>
                    <a:pt x="0" y="1915074"/>
                    <a:pt x="0" y="1894572"/>
                  </a:cubicBezTo>
                  <a:lnTo>
                    <a:pt x="0" y="37121"/>
                  </a:lnTo>
                  <a:cubicBezTo>
                    <a:pt x="0" y="16620"/>
                    <a:pt x="16620" y="0"/>
                    <a:pt x="37121" y="0"/>
                  </a:cubicBezTo>
                  <a:close/>
                </a:path>
              </a:pathLst>
            </a:custGeom>
            <a:solidFill>
              <a:srgbClr val="FFFFFF"/>
            </a:solidFill>
          </p:spPr>
        </p:sp>
        <p:sp>
          <p:nvSpPr>
            <p:cNvPr id="10" name="TextBox 10"/>
            <p:cNvSpPr txBox="1"/>
            <p:nvPr/>
          </p:nvSpPr>
          <p:spPr>
            <a:xfrm>
              <a:off x="0" y="-38100"/>
              <a:ext cx="2801367" cy="196979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617958" y="2110779"/>
            <a:ext cx="9038828" cy="5526137"/>
          </a:xfrm>
          <a:prstGeom prst="rect">
            <a:avLst/>
          </a:prstGeom>
        </p:spPr>
        <p:txBody>
          <a:bodyPr lIns="0" tIns="0" rIns="0" bIns="0" rtlCol="0" anchor="t">
            <a:spAutoFit/>
          </a:bodyPr>
          <a:lstStyle/>
          <a:p>
            <a:pPr algn="just">
              <a:lnSpc>
                <a:spcPts val="4369"/>
              </a:lnSpc>
            </a:pPr>
            <a:r>
              <a:rPr lang="en-US" sz="3121">
                <a:solidFill>
                  <a:srgbClr val="000000"/>
                </a:solidFill>
                <a:latin typeface="Montserrat"/>
              </a:rPr>
              <a:t>In conclusion, the traffic signal algorithm developed in this project represents a significant advancement in urban traffic management, addressing critical issues such as congestion, delays, and emergency vehicle prioritization. By efficiently managing the flow of vehicles at a four-way intersection, the algorithm enhances overall traffic efficiency while ensuring the timely passage of emergency responders.</a:t>
            </a:r>
          </a:p>
        </p:txBody>
      </p:sp>
      <p:sp>
        <p:nvSpPr>
          <p:cNvPr id="12" name="TextBox 12"/>
          <p:cNvSpPr txBox="1"/>
          <p:nvPr/>
        </p:nvSpPr>
        <p:spPr>
          <a:xfrm>
            <a:off x="1775076" y="4368917"/>
            <a:ext cx="3922612" cy="533506"/>
          </a:xfrm>
          <a:prstGeom prst="rect">
            <a:avLst/>
          </a:prstGeom>
        </p:spPr>
        <p:txBody>
          <a:bodyPr lIns="0" tIns="0" rIns="0" bIns="0" rtlCol="0" anchor="t">
            <a:spAutoFit/>
          </a:bodyPr>
          <a:lstStyle/>
          <a:p>
            <a:pPr algn="ctr">
              <a:lnSpc>
                <a:spcPts val="4134"/>
              </a:lnSpc>
            </a:pPr>
            <a:r>
              <a:rPr lang="en-US" sz="3758">
                <a:solidFill>
                  <a:srgbClr val="000000"/>
                </a:solidFill>
                <a:latin typeface="Montserrat Bold"/>
              </a:rPr>
              <a:t>CONCLUSION</a:t>
            </a:r>
          </a:p>
        </p:txBody>
      </p:sp>
      <p:sp>
        <p:nvSpPr>
          <p:cNvPr id="13" name="Freeform 13"/>
          <p:cNvSpPr/>
          <p:nvPr/>
        </p:nvSpPr>
        <p:spPr>
          <a:xfrm>
            <a:off x="16793448" y="8363098"/>
            <a:ext cx="931704" cy="1808467"/>
          </a:xfrm>
          <a:custGeom>
            <a:avLst/>
            <a:gdLst/>
            <a:ahLst/>
            <a:cxnLst/>
            <a:rect l="l" t="t" r="r" b="b"/>
            <a:pathLst>
              <a:path w="931704" h="1808467">
                <a:moveTo>
                  <a:pt x="0" y="0"/>
                </a:moveTo>
                <a:lnTo>
                  <a:pt x="931704" y="0"/>
                </a:lnTo>
                <a:lnTo>
                  <a:pt x="931704" y="1808467"/>
                </a:lnTo>
                <a:lnTo>
                  <a:pt x="0" y="1808467"/>
                </a:lnTo>
                <a:lnTo>
                  <a:pt x="0" y="0"/>
                </a:lnTo>
                <a:close/>
              </a:path>
            </a:pathLst>
          </a:custGeom>
          <a:blipFill>
            <a:blip r:embed="rId8"/>
            <a:stretch>
              <a:fillRect l="-3175" t="-1811" r="-9814"/>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57" b="-75845"/>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3909989" y="-1158068"/>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0673569" y="213264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11236036" y="1217357"/>
            <a:ext cx="6306080" cy="1830567"/>
            <a:chOff x="0" y="0"/>
            <a:chExt cx="1660860" cy="482125"/>
          </a:xfrm>
        </p:grpSpPr>
        <p:sp>
          <p:nvSpPr>
            <p:cNvPr id="5" name="Freeform 5"/>
            <p:cNvSpPr/>
            <p:nvPr/>
          </p:nvSpPr>
          <p:spPr>
            <a:xfrm>
              <a:off x="0" y="0"/>
              <a:ext cx="1660860" cy="482125"/>
            </a:xfrm>
            <a:custGeom>
              <a:avLst/>
              <a:gdLst/>
              <a:ahLst/>
              <a:cxnLst/>
              <a:rect l="l" t="t" r="r" b="b"/>
              <a:pathLst>
                <a:path w="1660860" h="482125">
                  <a:moveTo>
                    <a:pt x="62612" y="0"/>
                  </a:moveTo>
                  <a:lnTo>
                    <a:pt x="1598248" y="0"/>
                  </a:lnTo>
                  <a:cubicBezTo>
                    <a:pt x="1614854" y="0"/>
                    <a:pt x="1630780" y="6597"/>
                    <a:pt x="1642522" y="18339"/>
                  </a:cubicBezTo>
                  <a:cubicBezTo>
                    <a:pt x="1654264" y="30081"/>
                    <a:pt x="1660860" y="46006"/>
                    <a:pt x="1660860" y="62612"/>
                  </a:cubicBezTo>
                  <a:lnTo>
                    <a:pt x="1660860" y="419512"/>
                  </a:lnTo>
                  <a:cubicBezTo>
                    <a:pt x="1660860" y="436118"/>
                    <a:pt x="1654264" y="452044"/>
                    <a:pt x="1642522" y="463786"/>
                  </a:cubicBezTo>
                  <a:cubicBezTo>
                    <a:pt x="1630780" y="475528"/>
                    <a:pt x="1614854" y="482125"/>
                    <a:pt x="1598248" y="482125"/>
                  </a:cubicBezTo>
                  <a:lnTo>
                    <a:pt x="62612" y="482125"/>
                  </a:lnTo>
                  <a:cubicBezTo>
                    <a:pt x="46006" y="482125"/>
                    <a:pt x="30081" y="475528"/>
                    <a:pt x="18339" y="463786"/>
                  </a:cubicBezTo>
                  <a:cubicBezTo>
                    <a:pt x="6597" y="452044"/>
                    <a:pt x="0" y="436118"/>
                    <a:pt x="0" y="419512"/>
                  </a:cubicBezTo>
                  <a:lnTo>
                    <a:pt x="0" y="62612"/>
                  </a:lnTo>
                  <a:cubicBezTo>
                    <a:pt x="0" y="46006"/>
                    <a:pt x="6597" y="30081"/>
                    <a:pt x="18339" y="18339"/>
                  </a:cubicBezTo>
                  <a:cubicBezTo>
                    <a:pt x="30081" y="6597"/>
                    <a:pt x="46006" y="0"/>
                    <a:pt x="62612" y="0"/>
                  </a:cubicBezTo>
                  <a:close/>
                </a:path>
              </a:pathLst>
            </a:custGeom>
            <a:solidFill>
              <a:srgbClr val="7ED957"/>
            </a:solidFill>
          </p:spPr>
        </p:sp>
        <p:sp>
          <p:nvSpPr>
            <p:cNvPr id="6" name="TextBox 6"/>
            <p:cNvSpPr txBox="1"/>
            <p:nvPr/>
          </p:nvSpPr>
          <p:spPr>
            <a:xfrm>
              <a:off x="0" y="-38100"/>
              <a:ext cx="1660860" cy="5202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236036" y="3507438"/>
            <a:ext cx="6520620" cy="4787259"/>
            <a:chOff x="0" y="0"/>
            <a:chExt cx="1717365" cy="1260842"/>
          </a:xfrm>
        </p:grpSpPr>
        <p:sp>
          <p:nvSpPr>
            <p:cNvPr id="8" name="Freeform 8"/>
            <p:cNvSpPr/>
            <p:nvPr/>
          </p:nvSpPr>
          <p:spPr>
            <a:xfrm>
              <a:off x="0" y="0"/>
              <a:ext cx="1717365" cy="1260842"/>
            </a:xfrm>
            <a:custGeom>
              <a:avLst/>
              <a:gdLst/>
              <a:ahLst/>
              <a:cxnLst/>
              <a:rect l="l" t="t" r="r" b="b"/>
              <a:pathLst>
                <a:path w="1717365" h="1260842">
                  <a:moveTo>
                    <a:pt x="60552" y="0"/>
                  </a:moveTo>
                  <a:lnTo>
                    <a:pt x="1656813" y="0"/>
                  </a:lnTo>
                  <a:cubicBezTo>
                    <a:pt x="1690255" y="0"/>
                    <a:pt x="1717365" y="27110"/>
                    <a:pt x="1717365" y="60552"/>
                  </a:cubicBezTo>
                  <a:lnTo>
                    <a:pt x="1717365" y="1200290"/>
                  </a:lnTo>
                  <a:cubicBezTo>
                    <a:pt x="1717365" y="1233732"/>
                    <a:pt x="1690255" y="1260842"/>
                    <a:pt x="1656813" y="1260842"/>
                  </a:cubicBezTo>
                  <a:lnTo>
                    <a:pt x="60552" y="1260842"/>
                  </a:lnTo>
                  <a:cubicBezTo>
                    <a:pt x="27110" y="1260842"/>
                    <a:pt x="0" y="1233732"/>
                    <a:pt x="0" y="1200290"/>
                  </a:cubicBezTo>
                  <a:lnTo>
                    <a:pt x="0" y="60552"/>
                  </a:lnTo>
                  <a:cubicBezTo>
                    <a:pt x="0" y="27110"/>
                    <a:pt x="27110" y="0"/>
                    <a:pt x="60552" y="0"/>
                  </a:cubicBezTo>
                  <a:close/>
                </a:path>
              </a:pathLst>
            </a:custGeom>
            <a:solidFill>
              <a:srgbClr val="FFFFFF"/>
            </a:solidFill>
          </p:spPr>
        </p:sp>
        <p:sp>
          <p:nvSpPr>
            <p:cNvPr id="9" name="TextBox 9"/>
            <p:cNvSpPr txBox="1"/>
            <p:nvPr/>
          </p:nvSpPr>
          <p:spPr>
            <a:xfrm>
              <a:off x="0" y="-38100"/>
              <a:ext cx="1717365" cy="129894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0"/>
            <a:ext cx="9451997" cy="10526391"/>
          </a:xfrm>
          <a:custGeom>
            <a:avLst/>
            <a:gdLst/>
            <a:ahLst/>
            <a:cxnLst/>
            <a:rect l="l" t="t" r="r" b="b"/>
            <a:pathLst>
              <a:path w="9451997" h="10526391">
                <a:moveTo>
                  <a:pt x="0" y="0"/>
                </a:moveTo>
                <a:lnTo>
                  <a:pt x="9451997" y="0"/>
                </a:lnTo>
                <a:lnTo>
                  <a:pt x="9451997" y="10526391"/>
                </a:lnTo>
                <a:lnTo>
                  <a:pt x="0" y="10526391"/>
                </a:lnTo>
                <a:lnTo>
                  <a:pt x="0" y="0"/>
                </a:lnTo>
                <a:close/>
              </a:path>
            </a:pathLst>
          </a:custGeom>
          <a:blipFill>
            <a:blip r:embed="rId6"/>
            <a:stretch>
              <a:fillRect l="-32720" r="-34329"/>
            </a:stretch>
          </a:blipFill>
        </p:spPr>
      </p:sp>
      <p:sp>
        <p:nvSpPr>
          <p:cNvPr id="11" name="TextBox 11"/>
          <p:cNvSpPr txBox="1"/>
          <p:nvPr/>
        </p:nvSpPr>
        <p:spPr>
          <a:xfrm>
            <a:off x="11000103" y="1572095"/>
            <a:ext cx="6777945" cy="1178242"/>
          </a:xfrm>
          <a:prstGeom prst="rect">
            <a:avLst/>
          </a:prstGeom>
        </p:spPr>
        <p:txBody>
          <a:bodyPr lIns="0" tIns="0" rIns="0" bIns="0" rtlCol="0" anchor="t">
            <a:spAutoFit/>
          </a:bodyPr>
          <a:lstStyle/>
          <a:p>
            <a:pPr algn="ctr">
              <a:lnSpc>
                <a:spcPts val="9134"/>
              </a:lnSpc>
            </a:pPr>
            <a:r>
              <a:rPr lang="en-US" sz="8156">
                <a:solidFill>
                  <a:srgbClr val="FFFFFF"/>
                </a:solidFill>
                <a:latin typeface="Montserrat Bold Italics"/>
              </a:rPr>
              <a:t>Contents</a:t>
            </a:r>
            <a:r>
              <a:rPr lang="en-US" sz="8156">
                <a:solidFill>
                  <a:srgbClr val="FFFFFF"/>
                </a:solidFill>
                <a:latin typeface="Montserrat Italics"/>
              </a:rPr>
              <a:t> </a:t>
            </a:r>
          </a:p>
        </p:txBody>
      </p:sp>
      <p:sp>
        <p:nvSpPr>
          <p:cNvPr id="12" name="TextBox 12"/>
          <p:cNvSpPr txBox="1"/>
          <p:nvPr/>
        </p:nvSpPr>
        <p:spPr>
          <a:xfrm>
            <a:off x="11987294" y="4076519"/>
            <a:ext cx="6300706" cy="3283774"/>
          </a:xfrm>
          <a:prstGeom prst="rect">
            <a:avLst/>
          </a:prstGeom>
        </p:spPr>
        <p:txBody>
          <a:bodyPr lIns="0" tIns="0" rIns="0" bIns="0" rtlCol="0" anchor="t">
            <a:spAutoFit/>
          </a:bodyPr>
          <a:lstStyle/>
          <a:p>
            <a:pPr algn="just">
              <a:lnSpc>
                <a:spcPts val="5237"/>
              </a:lnSpc>
            </a:pPr>
            <a:r>
              <a:rPr lang="en-US" sz="3741">
                <a:solidFill>
                  <a:srgbClr val="000000"/>
                </a:solidFill>
                <a:latin typeface="Montserrat"/>
              </a:rPr>
              <a:t>01 - Abstract</a:t>
            </a:r>
          </a:p>
          <a:p>
            <a:pPr algn="just">
              <a:lnSpc>
                <a:spcPts val="5237"/>
              </a:lnSpc>
            </a:pPr>
            <a:r>
              <a:rPr lang="en-US" sz="3741">
                <a:solidFill>
                  <a:srgbClr val="000000"/>
                </a:solidFill>
                <a:latin typeface="Montserrat"/>
              </a:rPr>
              <a:t>02 - Introduction</a:t>
            </a:r>
          </a:p>
          <a:p>
            <a:pPr algn="just">
              <a:lnSpc>
                <a:spcPts val="5237"/>
              </a:lnSpc>
            </a:pPr>
            <a:r>
              <a:rPr lang="en-US" sz="3741">
                <a:solidFill>
                  <a:srgbClr val="000000"/>
                </a:solidFill>
                <a:latin typeface="Montserrat"/>
              </a:rPr>
              <a:t>03 - Execution</a:t>
            </a:r>
          </a:p>
          <a:p>
            <a:pPr algn="just">
              <a:lnSpc>
                <a:spcPts val="5237"/>
              </a:lnSpc>
            </a:pPr>
            <a:r>
              <a:rPr lang="en-US" sz="3741">
                <a:solidFill>
                  <a:srgbClr val="000000"/>
                </a:solidFill>
                <a:latin typeface="Montserrat"/>
              </a:rPr>
              <a:t>04 - Future Scope</a:t>
            </a:r>
          </a:p>
          <a:p>
            <a:pPr algn="just">
              <a:lnSpc>
                <a:spcPts val="5237"/>
              </a:lnSpc>
            </a:pPr>
            <a:r>
              <a:rPr lang="en-US" sz="3741">
                <a:solidFill>
                  <a:srgbClr val="000000"/>
                </a:solidFill>
                <a:latin typeface="Montserrat"/>
              </a:rPr>
              <a:t>05 -  Conclusion</a:t>
            </a:r>
          </a:p>
        </p:txBody>
      </p:sp>
    </p:spTree>
  </p:cSld>
  <p:clrMapOvr>
    <a:masterClrMapping/>
  </p:clrMapOvr>
  <p:transition spd="slow">
    <p:cover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8865908" y="1209824"/>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69062"/>
            <a:ext cx="16504327" cy="9482972"/>
            <a:chOff x="0" y="0"/>
            <a:chExt cx="4346819" cy="2497573"/>
          </a:xfrm>
        </p:grpSpPr>
        <p:sp>
          <p:nvSpPr>
            <p:cNvPr id="4" name="Freeform 4"/>
            <p:cNvSpPr/>
            <p:nvPr/>
          </p:nvSpPr>
          <p:spPr>
            <a:xfrm>
              <a:off x="0" y="0"/>
              <a:ext cx="4346819" cy="2497573"/>
            </a:xfrm>
            <a:custGeom>
              <a:avLst/>
              <a:gdLst/>
              <a:ahLst/>
              <a:cxnLst/>
              <a:rect l="l" t="t" r="r" b="b"/>
              <a:pathLst>
                <a:path w="4346819" h="2497573">
                  <a:moveTo>
                    <a:pt x="23923" y="0"/>
                  </a:moveTo>
                  <a:lnTo>
                    <a:pt x="4322895" y="0"/>
                  </a:lnTo>
                  <a:cubicBezTo>
                    <a:pt x="4336108" y="0"/>
                    <a:pt x="4346819" y="10711"/>
                    <a:pt x="4346819" y="23923"/>
                  </a:cubicBezTo>
                  <a:lnTo>
                    <a:pt x="4346819" y="2473650"/>
                  </a:lnTo>
                  <a:cubicBezTo>
                    <a:pt x="4346819" y="2486862"/>
                    <a:pt x="4336108" y="2497573"/>
                    <a:pt x="4322895" y="2497573"/>
                  </a:cubicBezTo>
                  <a:lnTo>
                    <a:pt x="23923" y="2497573"/>
                  </a:lnTo>
                  <a:cubicBezTo>
                    <a:pt x="10711" y="2497573"/>
                    <a:pt x="0" y="2486862"/>
                    <a:pt x="0" y="2473650"/>
                  </a:cubicBezTo>
                  <a:lnTo>
                    <a:pt x="0" y="23923"/>
                  </a:lnTo>
                  <a:cubicBezTo>
                    <a:pt x="0" y="10711"/>
                    <a:pt x="10711" y="0"/>
                    <a:pt x="23923" y="0"/>
                  </a:cubicBezTo>
                  <a:close/>
                </a:path>
              </a:pathLst>
            </a:custGeom>
            <a:solidFill>
              <a:srgbClr val="FFFFFF"/>
            </a:solidFill>
          </p:spPr>
        </p:sp>
        <p:sp>
          <p:nvSpPr>
            <p:cNvPr id="5" name="TextBox 5"/>
            <p:cNvSpPr txBox="1"/>
            <p:nvPr/>
          </p:nvSpPr>
          <p:spPr>
            <a:xfrm>
              <a:off x="0" y="-38100"/>
              <a:ext cx="4346819" cy="253567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68105" y="978413"/>
            <a:ext cx="5370908" cy="519973"/>
          </a:xfrm>
          <a:prstGeom prst="rect">
            <a:avLst/>
          </a:prstGeom>
        </p:spPr>
        <p:txBody>
          <a:bodyPr lIns="0" tIns="0" rIns="0" bIns="0" rtlCol="0" anchor="t">
            <a:spAutoFit/>
          </a:bodyPr>
          <a:lstStyle/>
          <a:p>
            <a:pPr algn="l">
              <a:lnSpc>
                <a:spcPts val="3984"/>
              </a:lnSpc>
            </a:pPr>
            <a:r>
              <a:rPr lang="en-US" sz="3795">
                <a:solidFill>
                  <a:srgbClr val="FF9405"/>
                </a:solidFill>
                <a:latin typeface="Montserrat"/>
              </a:rPr>
              <a:t> </a:t>
            </a:r>
            <a:r>
              <a:rPr lang="en-US" sz="3795">
                <a:solidFill>
                  <a:srgbClr val="000000"/>
                </a:solidFill>
                <a:latin typeface="Montserrat Bold"/>
              </a:rPr>
              <a:t>01 - ABSTRACT</a:t>
            </a:r>
          </a:p>
        </p:txBody>
      </p:sp>
      <p:sp>
        <p:nvSpPr>
          <p:cNvPr id="7" name="TextBox 7"/>
          <p:cNvSpPr txBox="1"/>
          <p:nvPr/>
        </p:nvSpPr>
        <p:spPr>
          <a:xfrm>
            <a:off x="1268105" y="1494418"/>
            <a:ext cx="15991195" cy="7375109"/>
          </a:xfrm>
          <a:prstGeom prst="rect">
            <a:avLst/>
          </a:prstGeom>
        </p:spPr>
        <p:txBody>
          <a:bodyPr lIns="0" tIns="0" rIns="0" bIns="0" rtlCol="0" anchor="t">
            <a:spAutoFit/>
          </a:bodyPr>
          <a:lstStyle/>
          <a:p>
            <a:pPr algn="just">
              <a:lnSpc>
                <a:spcPts val="4220"/>
              </a:lnSpc>
            </a:pPr>
            <a:r>
              <a:rPr lang="en-US" sz="3058">
                <a:solidFill>
                  <a:srgbClr val="000000"/>
                </a:solidFill>
                <a:latin typeface="DM Sans"/>
              </a:rPr>
              <a:t>Efficient traffic management is essential for urban mobility, reducing congestion, and ensuring the timely passage of emergency vehicles. This paper presents a traffic signal algorithm implemented using data structures like queues and linked lists. The algorithm is designed to manage vehicle flow at a four-way intersection, prioritizing emergency vehicles while maintaining regular traffic operations. The system allows users to create traffic data by enqueuing vehicles, display the current state of traffic lanes, manage the traffic flow by processing vehicles based on their priority, and maintain a log of all processed vehicles for monitoring and auditing purposes. The queue structure facilitates the organized management of vehicles, while the log structure ensures accurate record-keeping of vehicle movements. The program simulates traffic conditions, prioritizes emergency vehicles, and balances the flow of regular traffic, thereby providing a robust framework for real-world traffic signal management systems. Through this algorithm, urban planners and traffic engineers can explore strategies to optimize intersection management and improve overall traffic efficiency.</a:t>
            </a:r>
          </a:p>
        </p:txBody>
      </p:sp>
      <p:sp>
        <p:nvSpPr>
          <p:cNvPr id="8" name="Freeform 8"/>
          <p:cNvSpPr/>
          <p:nvPr/>
        </p:nvSpPr>
        <p:spPr>
          <a:xfrm>
            <a:off x="16967590" y="8160768"/>
            <a:ext cx="1130875" cy="2195063"/>
          </a:xfrm>
          <a:custGeom>
            <a:avLst/>
            <a:gdLst/>
            <a:ahLst/>
            <a:cxnLst/>
            <a:rect l="l" t="t" r="r" b="b"/>
            <a:pathLst>
              <a:path w="1130875" h="2195063">
                <a:moveTo>
                  <a:pt x="0" y="0"/>
                </a:moveTo>
                <a:lnTo>
                  <a:pt x="1130875" y="0"/>
                </a:lnTo>
                <a:lnTo>
                  <a:pt x="1130875" y="2195064"/>
                </a:lnTo>
                <a:lnTo>
                  <a:pt x="0" y="2195064"/>
                </a:lnTo>
                <a:lnTo>
                  <a:pt x="0" y="0"/>
                </a:lnTo>
                <a:close/>
              </a:path>
            </a:pathLst>
          </a:custGeom>
          <a:blipFill>
            <a:blip r:embed="rId4"/>
            <a:stretch>
              <a:fillRect l="-3175" t="-1811" r="-9814"/>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78564" y="6251036"/>
            <a:ext cx="6014528" cy="6014528"/>
          </a:xfrm>
          <a:custGeom>
            <a:avLst/>
            <a:gdLst/>
            <a:ahLst/>
            <a:cxnLst/>
            <a:rect l="l" t="t" r="r" b="b"/>
            <a:pathLst>
              <a:path w="6014528" h="6014528">
                <a:moveTo>
                  <a:pt x="0" y="0"/>
                </a:moveTo>
                <a:lnTo>
                  <a:pt x="6014528" y="0"/>
                </a:lnTo>
                <a:lnTo>
                  <a:pt x="6014528" y="6014528"/>
                </a:lnTo>
                <a:lnTo>
                  <a:pt x="0" y="6014528"/>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55109" y="-805389"/>
            <a:ext cx="5198609" cy="5198609"/>
          </a:xfrm>
          <a:custGeom>
            <a:avLst/>
            <a:gdLst/>
            <a:ahLst/>
            <a:cxnLst/>
            <a:rect l="l" t="t" r="r" b="b"/>
            <a:pathLst>
              <a:path w="5198609" h="5198609">
                <a:moveTo>
                  <a:pt x="0" y="0"/>
                </a:moveTo>
                <a:lnTo>
                  <a:pt x="5198609" y="0"/>
                </a:lnTo>
                <a:lnTo>
                  <a:pt x="5198609" y="5198609"/>
                </a:lnTo>
                <a:lnTo>
                  <a:pt x="0" y="5198609"/>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H="1" flipV="1">
            <a:off x="13024436" y="-1048391"/>
            <a:ext cx="6191891" cy="6191891"/>
          </a:xfrm>
          <a:custGeom>
            <a:avLst/>
            <a:gdLst/>
            <a:ahLst/>
            <a:cxnLst/>
            <a:rect l="l" t="t" r="r" b="b"/>
            <a:pathLst>
              <a:path w="6191891" h="6191891">
                <a:moveTo>
                  <a:pt x="6191892" y="6191891"/>
                </a:moveTo>
                <a:lnTo>
                  <a:pt x="0" y="6191891"/>
                </a:lnTo>
                <a:lnTo>
                  <a:pt x="0" y="0"/>
                </a:lnTo>
                <a:lnTo>
                  <a:pt x="6191892" y="0"/>
                </a:lnTo>
                <a:lnTo>
                  <a:pt x="6191892" y="6191891"/>
                </a:lnTo>
                <a:close/>
              </a:path>
            </a:pathLst>
          </a:custGeom>
          <a:blipFill>
            <a:blip r:embed="rId6">
              <a:alphaModFix amt="63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83460" y="432528"/>
            <a:ext cx="5370908" cy="596172"/>
          </a:xfrm>
          <a:prstGeom prst="rect">
            <a:avLst/>
          </a:prstGeom>
        </p:spPr>
        <p:txBody>
          <a:bodyPr lIns="0" tIns="0" rIns="0" bIns="0" rtlCol="0" anchor="t">
            <a:spAutoFit/>
          </a:bodyPr>
          <a:lstStyle/>
          <a:p>
            <a:pPr algn="l">
              <a:lnSpc>
                <a:spcPts val="4509"/>
              </a:lnSpc>
            </a:pPr>
            <a:r>
              <a:rPr lang="en-US" sz="4295">
                <a:solidFill>
                  <a:srgbClr val="FF3131"/>
                </a:solidFill>
                <a:latin typeface="Montserrat Bold"/>
              </a:rPr>
              <a:t> 02-Introduction</a:t>
            </a:r>
          </a:p>
        </p:txBody>
      </p:sp>
      <p:sp>
        <p:nvSpPr>
          <p:cNvPr id="6" name="TextBox 6"/>
          <p:cNvSpPr txBox="1"/>
          <p:nvPr/>
        </p:nvSpPr>
        <p:spPr>
          <a:xfrm>
            <a:off x="529722" y="597264"/>
            <a:ext cx="17563263" cy="8223487"/>
          </a:xfrm>
          <a:prstGeom prst="rect">
            <a:avLst/>
          </a:prstGeom>
        </p:spPr>
        <p:txBody>
          <a:bodyPr lIns="0" tIns="0" rIns="0" bIns="0" rtlCol="0" anchor="t">
            <a:spAutoFit/>
          </a:bodyPr>
          <a:lstStyle/>
          <a:p>
            <a:pPr algn="l">
              <a:lnSpc>
                <a:spcPts val="4692"/>
              </a:lnSpc>
            </a:pPr>
            <a:endParaRPr/>
          </a:p>
          <a:p>
            <a:pPr algn="l">
              <a:lnSpc>
                <a:spcPts val="4692"/>
              </a:lnSpc>
            </a:pPr>
            <a:r>
              <a:rPr lang="en-US" sz="2932">
                <a:solidFill>
                  <a:srgbClr val="000000"/>
                </a:solidFill>
                <a:latin typeface="Canva Sans Bold"/>
              </a:rPr>
              <a:t>Traffic congestion is a persistent issue in urban areas, often leading to delays, increased fuel consumption, and heightened emissions. Effective traffic management at intersections is crucial to alleviating these problems. Managing traffic flow efficiently not only improves transportation systems but also ensures the swift passage of emergency vehicles, thereby enhancing public safety. This program implements a traffic signal algorithm using fundamental data structures such as queues and linked lists to manage the flow of vehicles at a four-way intersection. The algorithm prioritizes emergency vehicles, ensuring their quick passage while maintaining the regular traffic flow. The system allows for the creation, display, and management of vehicle queues in different directions (North, East, South, and West), along with a detailed log of processed vehicles. During heavy traffic only 70% of the vehicles are released to ensure rational traffic flow to all lanes. By simulating traffic management through this algorithm, we can gain insights into optimizing real-world traffic control systems.</a:t>
            </a:r>
          </a:p>
          <a:p>
            <a:pPr algn="l">
              <a:lnSpc>
                <a:spcPts val="4692"/>
              </a:lnSpc>
            </a:pPr>
            <a:endParaRPr lang="en-US" sz="2932">
              <a:solidFill>
                <a:srgbClr val="000000"/>
              </a:solidFill>
              <a:latin typeface="Canva Sans Bold"/>
            </a:endParaRPr>
          </a:p>
        </p:txBody>
      </p:sp>
      <p:sp>
        <p:nvSpPr>
          <p:cNvPr id="7" name="Freeform 7"/>
          <p:cNvSpPr/>
          <p:nvPr/>
        </p:nvSpPr>
        <p:spPr>
          <a:xfrm>
            <a:off x="17087974" y="8093656"/>
            <a:ext cx="1200026" cy="2329288"/>
          </a:xfrm>
          <a:custGeom>
            <a:avLst/>
            <a:gdLst/>
            <a:ahLst/>
            <a:cxnLst/>
            <a:rect l="l" t="t" r="r" b="b"/>
            <a:pathLst>
              <a:path w="1200026" h="2329288">
                <a:moveTo>
                  <a:pt x="0" y="0"/>
                </a:moveTo>
                <a:lnTo>
                  <a:pt x="1200026" y="0"/>
                </a:lnTo>
                <a:lnTo>
                  <a:pt x="1200026" y="2329288"/>
                </a:lnTo>
                <a:lnTo>
                  <a:pt x="0" y="2329288"/>
                </a:lnTo>
                <a:lnTo>
                  <a:pt x="0" y="0"/>
                </a:lnTo>
                <a:close/>
              </a:path>
            </a:pathLst>
          </a:custGeom>
          <a:blipFill>
            <a:blip r:embed="rId8"/>
            <a:stretch>
              <a:fillRect l="-3175" t="-1811" r="-9814"/>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8865908" y="1209824"/>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32929" y="603026"/>
            <a:ext cx="17284729" cy="9364729"/>
            <a:chOff x="0" y="0"/>
            <a:chExt cx="4552357" cy="2466431"/>
          </a:xfrm>
        </p:grpSpPr>
        <p:sp>
          <p:nvSpPr>
            <p:cNvPr id="4" name="Freeform 4"/>
            <p:cNvSpPr/>
            <p:nvPr/>
          </p:nvSpPr>
          <p:spPr>
            <a:xfrm>
              <a:off x="0" y="0"/>
              <a:ext cx="4552357" cy="2466431"/>
            </a:xfrm>
            <a:custGeom>
              <a:avLst/>
              <a:gdLst/>
              <a:ahLst/>
              <a:cxnLst/>
              <a:rect l="l" t="t" r="r" b="b"/>
              <a:pathLst>
                <a:path w="4552357" h="2466431">
                  <a:moveTo>
                    <a:pt x="22843" y="0"/>
                  </a:moveTo>
                  <a:lnTo>
                    <a:pt x="4529513" y="0"/>
                  </a:lnTo>
                  <a:cubicBezTo>
                    <a:pt x="4535572" y="0"/>
                    <a:pt x="4541382" y="2407"/>
                    <a:pt x="4545666" y="6691"/>
                  </a:cubicBezTo>
                  <a:cubicBezTo>
                    <a:pt x="4549950" y="10975"/>
                    <a:pt x="4552357" y="16785"/>
                    <a:pt x="4552357" y="22843"/>
                  </a:cubicBezTo>
                  <a:lnTo>
                    <a:pt x="4552357" y="2443588"/>
                  </a:lnTo>
                  <a:cubicBezTo>
                    <a:pt x="4552357" y="2456204"/>
                    <a:pt x="4542129" y="2466431"/>
                    <a:pt x="4529513" y="2466431"/>
                  </a:cubicBezTo>
                  <a:lnTo>
                    <a:pt x="22843" y="2466431"/>
                  </a:lnTo>
                  <a:cubicBezTo>
                    <a:pt x="10227" y="2466431"/>
                    <a:pt x="0" y="2456204"/>
                    <a:pt x="0" y="2443588"/>
                  </a:cubicBezTo>
                  <a:lnTo>
                    <a:pt x="0" y="22843"/>
                  </a:lnTo>
                  <a:cubicBezTo>
                    <a:pt x="0" y="10227"/>
                    <a:pt x="10227" y="0"/>
                    <a:pt x="22843" y="0"/>
                  </a:cubicBezTo>
                  <a:close/>
                </a:path>
              </a:pathLst>
            </a:custGeom>
            <a:solidFill>
              <a:srgbClr val="FFFFFF"/>
            </a:solidFill>
          </p:spPr>
        </p:sp>
        <p:sp>
          <p:nvSpPr>
            <p:cNvPr id="5" name="TextBox 5"/>
            <p:cNvSpPr txBox="1"/>
            <p:nvPr/>
          </p:nvSpPr>
          <p:spPr>
            <a:xfrm>
              <a:off x="0" y="-38100"/>
              <a:ext cx="4552357" cy="250453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2929" y="1477932"/>
            <a:ext cx="17284729" cy="8073537"/>
          </a:xfrm>
          <a:prstGeom prst="rect">
            <a:avLst/>
          </a:prstGeom>
        </p:spPr>
        <p:txBody>
          <a:bodyPr lIns="0" tIns="0" rIns="0" bIns="0" rtlCol="0" anchor="t">
            <a:spAutoFit/>
          </a:bodyPr>
          <a:lstStyle/>
          <a:p>
            <a:pPr algn="just">
              <a:lnSpc>
                <a:spcPts val="4638"/>
              </a:lnSpc>
            </a:pPr>
            <a:r>
              <a:rPr lang="en-US" sz="2605">
                <a:solidFill>
                  <a:srgbClr val="000000"/>
                </a:solidFill>
                <a:latin typeface="Montserrat Bold"/>
              </a:rPr>
              <a:t>1. Efficient Traffic Flow Management: </a:t>
            </a:r>
          </a:p>
          <a:p>
            <a:pPr marL="562572" lvl="1" indent="-281286" algn="just">
              <a:lnSpc>
                <a:spcPts val="4638"/>
              </a:lnSpc>
              <a:buFont typeface="Arial"/>
              <a:buChar char="•"/>
            </a:pPr>
            <a:r>
              <a:rPr lang="en-US" sz="2605">
                <a:solidFill>
                  <a:srgbClr val="000000"/>
                </a:solidFill>
                <a:latin typeface="Montserrat"/>
              </a:rPr>
              <a:t> To organize and manage the movement of vehicles at an intersection in a systematic manner. </a:t>
            </a:r>
          </a:p>
          <a:p>
            <a:pPr algn="just">
              <a:lnSpc>
                <a:spcPts val="4638"/>
              </a:lnSpc>
            </a:pPr>
            <a:r>
              <a:rPr lang="en-US" sz="2605">
                <a:solidFill>
                  <a:srgbClr val="000000"/>
                </a:solidFill>
                <a:latin typeface="Montserrat Bold"/>
              </a:rPr>
              <a:t>2. Prioritization of Emergency Vehicles: </a:t>
            </a:r>
          </a:p>
          <a:p>
            <a:pPr marL="562572" lvl="1" indent="-281286" algn="just">
              <a:lnSpc>
                <a:spcPts val="4638"/>
              </a:lnSpc>
              <a:buFont typeface="Arial"/>
              <a:buChar char="•"/>
            </a:pPr>
            <a:r>
              <a:rPr lang="en-US" sz="2605">
                <a:solidFill>
                  <a:srgbClr val="000000"/>
                </a:solidFill>
                <a:latin typeface="Montserrat"/>
              </a:rPr>
              <a:t> To identify and prioritize emergency vehicles, ensuring they receive immediate passage through the intersection. </a:t>
            </a:r>
          </a:p>
          <a:p>
            <a:pPr algn="just">
              <a:lnSpc>
                <a:spcPts val="4638"/>
              </a:lnSpc>
            </a:pPr>
            <a:r>
              <a:rPr lang="en-US" sz="2605">
                <a:solidFill>
                  <a:srgbClr val="000000"/>
                </a:solidFill>
                <a:latin typeface="Montserrat Bold"/>
              </a:rPr>
              <a:t>3. User Interaction and Input Handling: </a:t>
            </a:r>
          </a:p>
          <a:p>
            <a:pPr marL="562572" lvl="1" indent="-281286" algn="just">
              <a:lnSpc>
                <a:spcPts val="4638"/>
              </a:lnSpc>
              <a:buFont typeface="Arial"/>
              <a:buChar char="•"/>
            </a:pPr>
            <a:r>
              <a:rPr lang="en-US" sz="2605">
                <a:solidFill>
                  <a:srgbClr val="000000"/>
                </a:solidFill>
                <a:latin typeface="Montserrat"/>
              </a:rPr>
              <a:t> To allow users to input traffic data, including the number of vehicles and their respective directions.</a:t>
            </a:r>
          </a:p>
          <a:p>
            <a:pPr algn="just">
              <a:lnSpc>
                <a:spcPts val="4638"/>
              </a:lnSpc>
            </a:pPr>
            <a:r>
              <a:rPr lang="en-US" sz="2605">
                <a:solidFill>
                  <a:srgbClr val="000000"/>
                </a:solidFill>
                <a:latin typeface="Montserrat Bold"/>
              </a:rPr>
              <a:t>4. Simulation of Traffic Conditions: </a:t>
            </a:r>
          </a:p>
          <a:p>
            <a:pPr marL="562572" lvl="1" indent="-281286" algn="just">
              <a:lnSpc>
                <a:spcPts val="4638"/>
              </a:lnSpc>
              <a:buFont typeface="Arial"/>
              <a:buChar char="•"/>
            </a:pPr>
            <a:r>
              <a:rPr lang="en-US" sz="2605">
                <a:solidFill>
                  <a:srgbClr val="000000"/>
                </a:solidFill>
                <a:latin typeface="Montserrat"/>
              </a:rPr>
              <a:t>To simulate real-world traffic conditions and traffic signal operations at a fourway intersection.</a:t>
            </a:r>
          </a:p>
          <a:p>
            <a:pPr algn="just">
              <a:lnSpc>
                <a:spcPts val="4638"/>
              </a:lnSpc>
            </a:pPr>
            <a:r>
              <a:rPr lang="en-US" sz="2605">
                <a:solidFill>
                  <a:srgbClr val="000000"/>
                </a:solidFill>
                <a:latin typeface="Montserrat"/>
              </a:rPr>
              <a:t> </a:t>
            </a:r>
            <a:r>
              <a:rPr lang="en-US" sz="2605">
                <a:solidFill>
                  <a:srgbClr val="000000"/>
                </a:solidFill>
                <a:latin typeface="Montserrat Bold"/>
              </a:rPr>
              <a:t>5. Vehicle Logging and Monitoring: </a:t>
            </a:r>
          </a:p>
          <a:p>
            <a:pPr marL="562572" lvl="1" indent="-281286" algn="just">
              <a:lnSpc>
                <a:spcPts val="4638"/>
              </a:lnSpc>
              <a:buFont typeface="Arial"/>
              <a:buChar char="•"/>
            </a:pPr>
            <a:r>
              <a:rPr lang="en-US" sz="2605">
                <a:solidFill>
                  <a:srgbClr val="000000"/>
                </a:solidFill>
                <a:latin typeface="Montserrat"/>
              </a:rPr>
              <a:t> To maintain a detailed log of all vehicles processed through the intersection for monitoring and auditing purposes.</a:t>
            </a:r>
          </a:p>
          <a:p>
            <a:pPr algn="just">
              <a:lnSpc>
                <a:spcPts val="4638"/>
              </a:lnSpc>
            </a:pPr>
            <a:r>
              <a:rPr lang="en-US" sz="2605">
                <a:solidFill>
                  <a:srgbClr val="000000"/>
                </a:solidFill>
                <a:latin typeface="Montserrat"/>
              </a:rPr>
              <a:t> </a:t>
            </a:r>
            <a:r>
              <a:rPr lang="en-US" sz="2605">
                <a:solidFill>
                  <a:srgbClr val="000000"/>
                </a:solidFill>
                <a:latin typeface="Montserrat Bold"/>
              </a:rPr>
              <a:t>6. Balancing Regular Traffic and Emergency Situations:</a:t>
            </a:r>
          </a:p>
          <a:p>
            <a:pPr marL="562572" lvl="1" indent="-281286" algn="just">
              <a:lnSpc>
                <a:spcPts val="4638"/>
              </a:lnSpc>
              <a:buFont typeface="Arial"/>
              <a:buChar char="•"/>
            </a:pPr>
            <a:r>
              <a:rPr lang="en-US" sz="2605">
                <a:solidFill>
                  <a:srgbClr val="000000"/>
                </a:solidFill>
                <a:latin typeface="Montserrat"/>
              </a:rPr>
              <a:t>  To balance the flow of regular traffic while ensuring that emergency vehicles are not delayed. </a:t>
            </a:r>
          </a:p>
        </p:txBody>
      </p:sp>
      <p:grpSp>
        <p:nvGrpSpPr>
          <p:cNvPr id="7" name="Group 7"/>
          <p:cNvGrpSpPr/>
          <p:nvPr/>
        </p:nvGrpSpPr>
        <p:grpSpPr>
          <a:xfrm>
            <a:off x="165540" y="235805"/>
            <a:ext cx="3566940" cy="1160116"/>
            <a:chOff x="0" y="0"/>
            <a:chExt cx="939441" cy="305545"/>
          </a:xfrm>
        </p:grpSpPr>
        <p:sp>
          <p:nvSpPr>
            <p:cNvPr id="8" name="Freeform 8"/>
            <p:cNvSpPr/>
            <p:nvPr/>
          </p:nvSpPr>
          <p:spPr>
            <a:xfrm>
              <a:off x="0" y="0"/>
              <a:ext cx="939441" cy="305545"/>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FE6D73"/>
            </a:solidFill>
          </p:spPr>
        </p:sp>
        <p:sp>
          <p:nvSpPr>
            <p:cNvPr id="9" name="TextBox 9"/>
            <p:cNvSpPr txBox="1"/>
            <p:nvPr/>
          </p:nvSpPr>
          <p:spPr>
            <a:xfrm>
              <a:off x="0" y="-66675"/>
              <a:ext cx="939441" cy="372220"/>
            </a:xfrm>
            <a:prstGeom prst="rect">
              <a:avLst/>
            </a:prstGeom>
          </p:spPr>
          <p:txBody>
            <a:bodyPr lIns="50800" tIns="50800" rIns="50800" bIns="50800" rtlCol="0" anchor="ctr"/>
            <a:lstStyle/>
            <a:p>
              <a:pPr algn="ctr">
                <a:lnSpc>
                  <a:spcPts val="4339"/>
                </a:lnSpc>
              </a:pPr>
              <a:r>
                <a:rPr lang="en-US" sz="3099">
                  <a:solidFill>
                    <a:srgbClr val="FFFFFF"/>
                  </a:solidFill>
                  <a:latin typeface="Montserrat"/>
                </a:rPr>
                <a:t>OBJECTIVES</a:t>
              </a:r>
            </a:p>
          </p:txBody>
        </p:sp>
      </p:grpSp>
      <p:sp>
        <p:nvSpPr>
          <p:cNvPr id="10" name="Freeform 10"/>
          <p:cNvSpPr/>
          <p:nvPr/>
        </p:nvSpPr>
        <p:spPr>
          <a:xfrm>
            <a:off x="16849347" y="8160768"/>
            <a:ext cx="1130875" cy="2195063"/>
          </a:xfrm>
          <a:custGeom>
            <a:avLst/>
            <a:gdLst/>
            <a:ahLst/>
            <a:cxnLst/>
            <a:rect l="l" t="t" r="r" b="b"/>
            <a:pathLst>
              <a:path w="1130875" h="2195063">
                <a:moveTo>
                  <a:pt x="0" y="0"/>
                </a:moveTo>
                <a:lnTo>
                  <a:pt x="1130875" y="0"/>
                </a:lnTo>
                <a:lnTo>
                  <a:pt x="1130875" y="2195064"/>
                </a:lnTo>
                <a:lnTo>
                  <a:pt x="0" y="2195064"/>
                </a:lnTo>
                <a:lnTo>
                  <a:pt x="0" y="0"/>
                </a:lnTo>
                <a:close/>
              </a:path>
            </a:pathLst>
          </a:custGeom>
          <a:blipFill>
            <a:blip r:embed="rId4"/>
            <a:stretch>
              <a:fillRect l="-3175" t="-1811" r="-9814"/>
            </a:stretch>
          </a:blipFill>
        </p:spPr>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Orange Blur Circle Illustration"/>
          <p:cNvSpPr/>
          <p:nvPr/>
        </p:nvSpPr>
        <p:spPr>
          <a:xfrm>
            <a:off x="-3073602" y="5584133"/>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Freeform 3" descr="Orange Blur Circle Illustration"/>
          <p:cNvSpPr/>
          <p:nvPr/>
        </p:nvSpPr>
        <p:spPr>
          <a:xfrm>
            <a:off x="14198449" y="1232546"/>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4" name="Freeform 4" descr="Orange Blur Circle Illustration"/>
          <p:cNvSpPr/>
          <p:nvPr/>
        </p:nvSpPr>
        <p:spPr>
          <a:xfrm>
            <a:off x="4207355" y="-4265502"/>
            <a:ext cx="7226674" cy="7226674"/>
          </a:xfrm>
          <a:custGeom>
            <a:avLst/>
            <a:gdLst/>
            <a:ahLst/>
            <a:cxnLst/>
            <a:rect l="l" t="t" r="r" b="b"/>
            <a:pathLst>
              <a:path w="7226674" h="7226674">
                <a:moveTo>
                  <a:pt x="0" y="0"/>
                </a:moveTo>
                <a:lnTo>
                  <a:pt x="7226674" y="0"/>
                </a:lnTo>
                <a:lnTo>
                  <a:pt x="7226674" y="7226674"/>
                </a:lnTo>
                <a:lnTo>
                  <a:pt x="0" y="7226674"/>
                </a:lnTo>
                <a:lnTo>
                  <a:pt x="0" y="0"/>
                </a:lnTo>
                <a:close/>
              </a:path>
            </a:pathLst>
          </a:custGeom>
          <a:blipFill>
            <a:blip r:embed="rId6">
              <a:alphaModFix amt="63000"/>
              <a:extLst>
                <a:ext uri="{96DAC541-7B7A-43D3-8B79-37D633B846F1}">
                  <asvg:svgBlip xmlns:asvg="http://schemas.microsoft.com/office/drawing/2016/SVG/main" r:embed="rId7"/>
                </a:ext>
              </a:extLst>
            </a:blip>
            <a:stretch>
              <a:fillRect/>
            </a:stretch>
          </a:blipFill>
        </p:spPr>
      </p:sp>
      <p:sp>
        <p:nvSpPr>
          <p:cNvPr id="5" name="Freeform 5"/>
          <p:cNvSpPr/>
          <p:nvPr/>
        </p:nvSpPr>
        <p:spPr>
          <a:xfrm>
            <a:off x="769399" y="2001300"/>
            <a:ext cx="16749202" cy="7165665"/>
          </a:xfrm>
          <a:custGeom>
            <a:avLst/>
            <a:gdLst/>
            <a:ahLst/>
            <a:cxnLst/>
            <a:rect l="l" t="t" r="r" b="b"/>
            <a:pathLst>
              <a:path w="16749202" h="7165665">
                <a:moveTo>
                  <a:pt x="0" y="0"/>
                </a:moveTo>
                <a:lnTo>
                  <a:pt x="16749202" y="0"/>
                </a:lnTo>
                <a:lnTo>
                  <a:pt x="16749202" y="7165665"/>
                </a:lnTo>
                <a:lnTo>
                  <a:pt x="0" y="7165665"/>
                </a:lnTo>
                <a:lnTo>
                  <a:pt x="0" y="0"/>
                </a:lnTo>
                <a:close/>
              </a:path>
            </a:pathLst>
          </a:custGeom>
          <a:blipFill>
            <a:blip r:embed="rId8"/>
            <a:stretch>
              <a:fillRect t="-565" b="-565"/>
            </a:stretch>
          </a:blipFill>
          <a:ln cap="sq">
            <a:noFill/>
            <a:prstDash val="solid"/>
            <a:miter/>
          </a:ln>
        </p:spPr>
      </p:sp>
      <p:sp>
        <p:nvSpPr>
          <p:cNvPr id="6" name="TextBox 6"/>
          <p:cNvSpPr txBox="1"/>
          <p:nvPr/>
        </p:nvSpPr>
        <p:spPr>
          <a:xfrm>
            <a:off x="5314318" y="316496"/>
            <a:ext cx="5538637" cy="712204"/>
          </a:xfrm>
          <a:prstGeom prst="rect">
            <a:avLst/>
          </a:prstGeom>
        </p:spPr>
        <p:txBody>
          <a:bodyPr lIns="0" tIns="0" rIns="0" bIns="0" rtlCol="0" anchor="t">
            <a:spAutoFit/>
          </a:bodyPr>
          <a:lstStyle/>
          <a:p>
            <a:pPr algn="ctr">
              <a:lnSpc>
                <a:spcPts val="5586"/>
              </a:lnSpc>
            </a:pPr>
            <a:r>
              <a:rPr lang="en-US" sz="5079">
                <a:solidFill>
                  <a:srgbClr val="000000"/>
                </a:solidFill>
                <a:latin typeface="Montserrat Bold"/>
              </a:rPr>
              <a:t>03 - Execution</a:t>
            </a:r>
          </a:p>
        </p:txBody>
      </p:sp>
      <p:sp>
        <p:nvSpPr>
          <p:cNvPr id="7" name="Freeform 7"/>
          <p:cNvSpPr/>
          <p:nvPr/>
        </p:nvSpPr>
        <p:spPr>
          <a:xfrm>
            <a:off x="17052749" y="8262732"/>
            <a:ext cx="931704" cy="1808467"/>
          </a:xfrm>
          <a:custGeom>
            <a:avLst/>
            <a:gdLst/>
            <a:ahLst/>
            <a:cxnLst/>
            <a:rect l="l" t="t" r="r" b="b"/>
            <a:pathLst>
              <a:path w="931704" h="1808467">
                <a:moveTo>
                  <a:pt x="0" y="0"/>
                </a:moveTo>
                <a:lnTo>
                  <a:pt x="931704" y="0"/>
                </a:lnTo>
                <a:lnTo>
                  <a:pt x="931704" y="1808467"/>
                </a:lnTo>
                <a:lnTo>
                  <a:pt x="0" y="1808467"/>
                </a:lnTo>
                <a:lnTo>
                  <a:pt x="0" y="0"/>
                </a:lnTo>
                <a:close/>
              </a:path>
            </a:pathLst>
          </a:custGeom>
          <a:blipFill>
            <a:blip r:embed="rId9"/>
            <a:stretch>
              <a:fillRect l="-3175" t="-1811" r="-9814"/>
            </a:stretch>
          </a:blipFill>
        </p:spPr>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Orange Blur Circle Illustration"/>
          <p:cNvSpPr/>
          <p:nvPr/>
        </p:nvSpPr>
        <p:spPr>
          <a:xfrm>
            <a:off x="-4495820" y="5304357"/>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descr="Orange Blur Circle Illustration"/>
          <p:cNvSpPr/>
          <p:nvPr/>
        </p:nvSpPr>
        <p:spPr>
          <a:xfrm>
            <a:off x="15737231" y="555126"/>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4" name="Freeform 4" descr="Orange Blur Circle Illustration"/>
          <p:cNvSpPr/>
          <p:nvPr/>
        </p:nvSpPr>
        <p:spPr>
          <a:xfrm>
            <a:off x="-2313577" y="-4674406"/>
            <a:ext cx="7226674" cy="7226674"/>
          </a:xfrm>
          <a:custGeom>
            <a:avLst/>
            <a:gdLst/>
            <a:ahLst/>
            <a:cxnLst/>
            <a:rect l="l" t="t" r="r" b="b"/>
            <a:pathLst>
              <a:path w="7226674" h="7226674">
                <a:moveTo>
                  <a:pt x="0" y="0"/>
                </a:moveTo>
                <a:lnTo>
                  <a:pt x="7226674" y="0"/>
                </a:lnTo>
                <a:lnTo>
                  <a:pt x="7226674" y="7226674"/>
                </a:lnTo>
                <a:lnTo>
                  <a:pt x="0" y="7226674"/>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p:spPr>
      </p:sp>
      <p:sp>
        <p:nvSpPr>
          <p:cNvPr id="5" name="Freeform 5"/>
          <p:cNvSpPr/>
          <p:nvPr/>
        </p:nvSpPr>
        <p:spPr>
          <a:xfrm>
            <a:off x="4913097" y="835009"/>
            <a:ext cx="8662174" cy="9032474"/>
          </a:xfrm>
          <a:custGeom>
            <a:avLst/>
            <a:gdLst/>
            <a:ahLst/>
            <a:cxnLst/>
            <a:rect l="l" t="t" r="r" b="b"/>
            <a:pathLst>
              <a:path w="8662174" h="9032474">
                <a:moveTo>
                  <a:pt x="0" y="0"/>
                </a:moveTo>
                <a:lnTo>
                  <a:pt x="8662174" y="0"/>
                </a:lnTo>
                <a:lnTo>
                  <a:pt x="8662174" y="9032473"/>
                </a:lnTo>
                <a:lnTo>
                  <a:pt x="0" y="9032473"/>
                </a:lnTo>
                <a:lnTo>
                  <a:pt x="0" y="0"/>
                </a:lnTo>
                <a:close/>
              </a:path>
            </a:pathLst>
          </a:custGeom>
          <a:blipFill>
            <a:blip r:embed="rId8"/>
            <a:stretch>
              <a:fillRect l="-745" r="-1678"/>
            </a:stretch>
          </a:blipFill>
        </p:spPr>
      </p:sp>
      <p:sp>
        <p:nvSpPr>
          <p:cNvPr id="6" name="TextBox 6"/>
          <p:cNvSpPr txBox="1"/>
          <p:nvPr/>
        </p:nvSpPr>
        <p:spPr>
          <a:xfrm>
            <a:off x="5629573" y="-20595"/>
            <a:ext cx="5127494" cy="664618"/>
          </a:xfrm>
          <a:prstGeom prst="rect">
            <a:avLst/>
          </a:prstGeom>
        </p:spPr>
        <p:txBody>
          <a:bodyPr lIns="0" tIns="0" rIns="0" bIns="0" rtlCol="0" anchor="t">
            <a:spAutoFit/>
          </a:bodyPr>
          <a:lstStyle/>
          <a:p>
            <a:pPr algn="ctr">
              <a:lnSpc>
                <a:spcPts val="5172"/>
              </a:lnSpc>
            </a:pPr>
            <a:r>
              <a:rPr lang="en-US" sz="4702">
                <a:solidFill>
                  <a:srgbClr val="000000"/>
                </a:solidFill>
                <a:latin typeface="Montserrat Bold"/>
              </a:rPr>
              <a:t>03 - Execution</a:t>
            </a:r>
          </a:p>
        </p:txBody>
      </p:sp>
      <p:sp>
        <p:nvSpPr>
          <p:cNvPr id="7" name="Freeform 7"/>
          <p:cNvSpPr/>
          <p:nvPr/>
        </p:nvSpPr>
        <p:spPr>
          <a:xfrm>
            <a:off x="16793448" y="8354067"/>
            <a:ext cx="931704" cy="1808467"/>
          </a:xfrm>
          <a:custGeom>
            <a:avLst/>
            <a:gdLst/>
            <a:ahLst/>
            <a:cxnLst/>
            <a:rect l="l" t="t" r="r" b="b"/>
            <a:pathLst>
              <a:path w="931704" h="1808467">
                <a:moveTo>
                  <a:pt x="0" y="0"/>
                </a:moveTo>
                <a:lnTo>
                  <a:pt x="931704" y="0"/>
                </a:lnTo>
                <a:lnTo>
                  <a:pt x="931704" y="1808466"/>
                </a:lnTo>
                <a:lnTo>
                  <a:pt x="0" y="1808466"/>
                </a:lnTo>
                <a:lnTo>
                  <a:pt x="0" y="0"/>
                </a:lnTo>
                <a:close/>
              </a:path>
            </a:pathLst>
          </a:custGeom>
          <a:blipFill>
            <a:blip r:embed="rId9"/>
            <a:stretch>
              <a:fillRect l="-3175" t="-1811" r="-9814"/>
            </a:stretch>
          </a:blipFill>
        </p:spPr>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Orange Blur Circle Illustration"/>
          <p:cNvSpPr/>
          <p:nvPr/>
        </p:nvSpPr>
        <p:spPr>
          <a:xfrm>
            <a:off x="-4495820" y="5304357"/>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descr="Orange Blur Circle Illustration"/>
          <p:cNvSpPr/>
          <p:nvPr/>
        </p:nvSpPr>
        <p:spPr>
          <a:xfrm>
            <a:off x="15737231" y="555126"/>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4" name="Freeform 4" descr="Orange Blur Circle Illustration"/>
          <p:cNvSpPr/>
          <p:nvPr/>
        </p:nvSpPr>
        <p:spPr>
          <a:xfrm>
            <a:off x="-2313577" y="-4674406"/>
            <a:ext cx="7226674" cy="7226674"/>
          </a:xfrm>
          <a:custGeom>
            <a:avLst/>
            <a:gdLst/>
            <a:ahLst/>
            <a:cxnLst/>
            <a:rect l="l" t="t" r="r" b="b"/>
            <a:pathLst>
              <a:path w="7226674" h="7226674">
                <a:moveTo>
                  <a:pt x="0" y="0"/>
                </a:moveTo>
                <a:lnTo>
                  <a:pt x="7226674" y="0"/>
                </a:lnTo>
                <a:lnTo>
                  <a:pt x="7226674" y="7226674"/>
                </a:lnTo>
                <a:lnTo>
                  <a:pt x="0" y="7226674"/>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p:spPr>
      </p:sp>
      <p:sp>
        <p:nvSpPr>
          <p:cNvPr id="5" name="Freeform 5"/>
          <p:cNvSpPr/>
          <p:nvPr/>
        </p:nvSpPr>
        <p:spPr>
          <a:xfrm>
            <a:off x="2083347" y="1494139"/>
            <a:ext cx="15520292" cy="7298721"/>
          </a:xfrm>
          <a:custGeom>
            <a:avLst/>
            <a:gdLst/>
            <a:ahLst/>
            <a:cxnLst/>
            <a:rect l="l" t="t" r="r" b="b"/>
            <a:pathLst>
              <a:path w="15520292" h="7298721">
                <a:moveTo>
                  <a:pt x="0" y="0"/>
                </a:moveTo>
                <a:lnTo>
                  <a:pt x="15520293" y="0"/>
                </a:lnTo>
                <a:lnTo>
                  <a:pt x="15520293" y="7298722"/>
                </a:lnTo>
                <a:lnTo>
                  <a:pt x="0" y="7298722"/>
                </a:lnTo>
                <a:lnTo>
                  <a:pt x="0" y="0"/>
                </a:lnTo>
                <a:close/>
              </a:path>
            </a:pathLst>
          </a:custGeom>
          <a:blipFill>
            <a:blip r:embed="rId8"/>
            <a:stretch>
              <a:fillRect t="-125" b="-125"/>
            </a:stretch>
          </a:blipFill>
        </p:spPr>
      </p:sp>
      <p:sp>
        <p:nvSpPr>
          <p:cNvPr id="6" name="TextBox 6"/>
          <p:cNvSpPr txBox="1"/>
          <p:nvPr/>
        </p:nvSpPr>
        <p:spPr>
          <a:xfrm>
            <a:off x="6795465" y="720203"/>
            <a:ext cx="5127494" cy="664618"/>
          </a:xfrm>
          <a:prstGeom prst="rect">
            <a:avLst/>
          </a:prstGeom>
        </p:spPr>
        <p:txBody>
          <a:bodyPr lIns="0" tIns="0" rIns="0" bIns="0" rtlCol="0" anchor="t">
            <a:spAutoFit/>
          </a:bodyPr>
          <a:lstStyle/>
          <a:p>
            <a:pPr algn="ctr">
              <a:lnSpc>
                <a:spcPts val="5172"/>
              </a:lnSpc>
            </a:pPr>
            <a:r>
              <a:rPr lang="en-US" sz="4702">
                <a:solidFill>
                  <a:srgbClr val="000000"/>
                </a:solidFill>
                <a:latin typeface="Montserrat Bold"/>
              </a:rPr>
              <a:t>03 - Execution</a:t>
            </a:r>
          </a:p>
        </p:txBody>
      </p:sp>
      <p:sp>
        <p:nvSpPr>
          <p:cNvPr id="7" name="Freeform 7"/>
          <p:cNvSpPr/>
          <p:nvPr/>
        </p:nvSpPr>
        <p:spPr>
          <a:xfrm>
            <a:off x="16761073" y="8354067"/>
            <a:ext cx="996455" cy="1808467"/>
          </a:xfrm>
          <a:custGeom>
            <a:avLst/>
            <a:gdLst/>
            <a:ahLst/>
            <a:cxnLst/>
            <a:rect l="l" t="t" r="r" b="b"/>
            <a:pathLst>
              <a:path w="996455" h="1808467">
                <a:moveTo>
                  <a:pt x="0" y="0"/>
                </a:moveTo>
                <a:lnTo>
                  <a:pt x="996454" y="0"/>
                </a:lnTo>
                <a:lnTo>
                  <a:pt x="996454" y="1808466"/>
                </a:lnTo>
                <a:lnTo>
                  <a:pt x="0" y="1808466"/>
                </a:lnTo>
                <a:lnTo>
                  <a:pt x="0" y="0"/>
                </a:lnTo>
                <a:close/>
              </a:path>
            </a:pathLst>
          </a:custGeom>
          <a:blipFill>
            <a:blip r:embed="rId9"/>
            <a:stretch>
              <a:fillRect l="-2968" t="-1811" r="-2678"/>
            </a:stretch>
          </a:blipFill>
        </p:spPr>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7968952" y="2242974"/>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2">
              <a:alphaModFix amt="8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212615" y="-658573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68457"/>
            <a:ext cx="15846326" cy="10143006"/>
            <a:chOff x="0" y="0"/>
            <a:chExt cx="4173518" cy="2671409"/>
          </a:xfrm>
        </p:grpSpPr>
        <p:sp>
          <p:nvSpPr>
            <p:cNvPr id="5" name="Freeform 5"/>
            <p:cNvSpPr/>
            <p:nvPr/>
          </p:nvSpPr>
          <p:spPr>
            <a:xfrm>
              <a:off x="0" y="0"/>
              <a:ext cx="4173518" cy="2671409"/>
            </a:xfrm>
            <a:custGeom>
              <a:avLst/>
              <a:gdLst/>
              <a:ahLst/>
              <a:cxnLst/>
              <a:rect l="l" t="t" r="r" b="b"/>
              <a:pathLst>
                <a:path w="4173518" h="2671409">
                  <a:moveTo>
                    <a:pt x="24917" y="0"/>
                  </a:moveTo>
                  <a:lnTo>
                    <a:pt x="4148601" y="0"/>
                  </a:lnTo>
                  <a:cubicBezTo>
                    <a:pt x="4162362" y="0"/>
                    <a:pt x="4173518" y="11156"/>
                    <a:pt x="4173518" y="24917"/>
                  </a:cubicBezTo>
                  <a:lnTo>
                    <a:pt x="4173518" y="2646492"/>
                  </a:lnTo>
                  <a:cubicBezTo>
                    <a:pt x="4173518" y="2653101"/>
                    <a:pt x="4170893" y="2659438"/>
                    <a:pt x="4166220" y="2664111"/>
                  </a:cubicBezTo>
                  <a:cubicBezTo>
                    <a:pt x="4161547" y="2668784"/>
                    <a:pt x="4155210" y="2671409"/>
                    <a:pt x="4148601" y="2671409"/>
                  </a:cubicBezTo>
                  <a:lnTo>
                    <a:pt x="24917" y="2671409"/>
                  </a:lnTo>
                  <a:cubicBezTo>
                    <a:pt x="18308" y="2671409"/>
                    <a:pt x="11971" y="2668784"/>
                    <a:pt x="7298" y="2664111"/>
                  </a:cubicBezTo>
                  <a:cubicBezTo>
                    <a:pt x="2625" y="2659438"/>
                    <a:pt x="0" y="2653101"/>
                    <a:pt x="0" y="2646492"/>
                  </a:cubicBezTo>
                  <a:lnTo>
                    <a:pt x="0" y="24917"/>
                  </a:lnTo>
                  <a:cubicBezTo>
                    <a:pt x="0" y="18308"/>
                    <a:pt x="2625" y="11971"/>
                    <a:pt x="7298" y="7298"/>
                  </a:cubicBezTo>
                  <a:cubicBezTo>
                    <a:pt x="11971" y="2625"/>
                    <a:pt x="18308" y="0"/>
                    <a:pt x="24917" y="0"/>
                  </a:cubicBezTo>
                  <a:close/>
                </a:path>
              </a:pathLst>
            </a:custGeom>
            <a:solidFill>
              <a:srgbClr val="FFFFFF"/>
            </a:solidFill>
          </p:spPr>
        </p:sp>
        <p:sp>
          <p:nvSpPr>
            <p:cNvPr id="6" name="TextBox 6"/>
            <p:cNvSpPr txBox="1"/>
            <p:nvPr/>
          </p:nvSpPr>
          <p:spPr>
            <a:xfrm>
              <a:off x="0" y="-38100"/>
              <a:ext cx="4173518" cy="2709509"/>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394578"/>
            <a:ext cx="15583384" cy="9169311"/>
          </a:xfrm>
          <a:prstGeom prst="rect">
            <a:avLst/>
          </a:prstGeom>
        </p:spPr>
        <p:txBody>
          <a:bodyPr lIns="0" tIns="0" rIns="0" bIns="0" rtlCol="0" anchor="t">
            <a:spAutoFit/>
          </a:bodyPr>
          <a:lstStyle/>
          <a:p>
            <a:pPr marL="525747" lvl="1" indent="-262874" algn="l">
              <a:lnSpc>
                <a:spcPts val="3482"/>
              </a:lnSpc>
              <a:buFont typeface="Arial"/>
              <a:buChar char="•"/>
            </a:pPr>
            <a:r>
              <a:rPr lang="en-US" sz="2435">
                <a:solidFill>
                  <a:srgbClr val="000000"/>
                </a:solidFill>
                <a:latin typeface="DM Sans Bold"/>
              </a:rPr>
              <a:t>IoT and AI Integration:</a:t>
            </a:r>
            <a:r>
              <a:rPr lang="en-US" sz="2435">
                <a:solidFill>
                  <a:srgbClr val="000000"/>
                </a:solidFill>
                <a:latin typeface="DM Sans"/>
              </a:rPr>
              <a:t> IoT devices and AI can dynamically adjust signal timings using real-time traffic data, predicting patterns, optimizing intersections, and enhancing safety autonomously.</a:t>
            </a:r>
          </a:p>
          <a:p>
            <a:pPr algn="l">
              <a:lnSpc>
                <a:spcPts val="3482"/>
              </a:lnSpc>
            </a:pPr>
            <a:endParaRPr lang="en-US" sz="2435">
              <a:solidFill>
                <a:srgbClr val="000000"/>
              </a:solidFill>
              <a:latin typeface="DM Sans"/>
            </a:endParaRPr>
          </a:p>
          <a:p>
            <a:pPr marL="525747" lvl="1" indent="-262874" algn="l">
              <a:lnSpc>
                <a:spcPts val="3482"/>
              </a:lnSpc>
              <a:buFont typeface="Arial"/>
              <a:buChar char="•"/>
            </a:pPr>
            <a:r>
              <a:rPr lang="en-US" sz="2435">
                <a:solidFill>
                  <a:srgbClr val="000000"/>
                </a:solidFill>
                <a:latin typeface="DM Sans Bold"/>
              </a:rPr>
              <a:t>V2X Communication: </a:t>
            </a:r>
            <a:r>
              <a:rPr lang="en-US" sz="2435">
                <a:solidFill>
                  <a:srgbClr val="000000"/>
                </a:solidFill>
                <a:latin typeface="DM Sans"/>
              </a:rPr>
              <a:t>Vehicle-to-Everything technology enables communication between vehicles, infrastructure, and signals for coordinated traffic management and emergency vehicle prioritization.</a:t>
            </a:r>
          </a:p>
          <a:p>
            <a:pPr algn="l">
              <a:lnSpc>
                <a:spcPts val="3482"/>
              </a:lnSpc>
            </a:pPr>
            <a:endParaRPr lang="en-US" sz="2435">
              <a:solidFill>
                <a:srgbClr val="000000"/>
              </a:solidFill>
              <a:latin typeface="DM Sans"/>
            </a:endParaRPr>
          </a:p>
          <a:p>
            <a:pPr marL="525747" lvl="1" indent="-262874" algn="l">
              <a:lnSpc>
                <a:spcPts val="3482"/>
              </a:lnSpc>
              <a:buFont typeface="Arial"/>
              <a:buChar char="•"/>
            </a:pPr>
            <a:r>
              <a:rPr lang="en-US" sz="2435">
                <a:solidFill>
                  <a:srgbClr val="000000"/>
                </a:solidFill>
                <a:latin typeface="DM Sans Bold"/>
              </a:rPr>
              <a:t>Predictive Analytics: </a:t>
            </a:r>
            <a:r>
              <a:rPr lang="en-US" sz="2435">
                <a:solidFill>
                  <a:srgbClr val="000000"/>
                </a:solidFill>
                <a:latin typeface="DM Sans"/>
              </a:rPr>
              <a:t>Forecasting traffic demand and preemptively adjusting signal timings helps mitigate congestion, improving traffic flow during peak hours and special events.</a:t>
            </a:r>
          </a:p>
          <a:p>
            <a:pPr algn="l">
              <a:lnSpc>
                <a:spcPts val="3482"/>
              </a:lnSpc>
            </a:pPr>
            <a:endParaRPr lang="en-US" sz="2435">
              <a:solidFill>
                <a:srgbClr val="000000"/>
              </a:solidFill>
              <a:latin typeface="DM Sans"/>
            </a:endParaRPr>
          </a:p>
          <a:p>
            <a:pPr marL="525747" lvl="1" indent="-262874" algn="l">
              <a:lnSpc>
                <a:spcPts val="3482"/>
              </a:lnSpc>
              <a:buFont typeface="Arial"/>
              <a:buChar char="•"/>
            </a:pPr>
            <a:r>
              <a:rPr lang="en-US" sz="2435">
                <a:solidFill>
                  <a:srgbClr val="000000"/>
                </a:solidFill>
                <a:latin typeface="DM Sans Bold"/>
              </a:rPr>
              <a:t>Environmental Considerations: </a:t>
            </a:r>
            <a:r>
              <a:rPr lang="en-US" sz="2435">
                <a:solidFill>
                  <a:srgbClr val="000000"/>
                </a:solidFill>
                <a:latin typeface="DM Sans"/>
              </a:rPr>
              <a:t>Future iterations can reduce emissions and energy consumption by minimizing idle times at intersections, contributing to lower carbon footprints and better air quality.</a:t>
            </a:r>
          </a:p>
          <a:p>
            <a:pPr algn="l">
              <a:lnSpc>
                <a:spcPts val="3482"/>
              </a:lnSpc>
            </a:pPr>
            <a:endParaRPr lang="en-US" sz="2435">
              <a:solidFill>
                <a:srgbClr val="000000"/>
              </a:solidFill>
              <a:latin typeface="DM Sans"/>
            </a:endParaRPr>
          </a:p>
          <a:p>
            <a:pPr marL="525747" lvl="1" indent="-262874" algn="l">
              <a:lnSpc>
                <a:spcPts val="3482"/>
              </a:lnSpc>
              <a:buFont typeface="Arial"/>
              <a:buChar char="•"/>
            </a:pPr>
            <a:r>
              <a:rPr lang="en-US" sz="2435">
                <a:solidFill>
                  <a:srgbClr val="000000"/>
                </a:solidFill>
                <a:latin typeface="DM Sans Bold"/>
              </a:rPr>
              <a:t>Multi-modal Integration: </a:t>
            </a:r>
            <a:r>
              <a:rPr lang="en-US" sz="2435">
                <a:solidFill>
                  <a:srgbClr val="000000"/>
                </a:solidFill>
                <a:latin typeface="DM Sans"/>
              </a:rPr>
              <a:t>The algorithm can accommodate diverse transportation modes, supporting holistic traffic management strategies and promoting sustainable urban mobility.</a:t>
            </a:r>
          </a:p>
          <a:p>
            <a:pPr algn="l">
              <a:lnSpc>
                <a:spcPts val="3482"/>
              </a:lnSpc>
            </a:pPr>
            <a:endParaRPr lang="en-US" sz="2435">
              <a:solidFill>
                <a:srgbClr val="000000"/>
              </a:solidFill>
              <a:latin typeface="DM Sans"/>
            </a:endParaRPr>
          </a:p>
          <a:p>
            <a:pPr marL="525747" lvl="1" indent="-262874" algn="l">
              <a:lnSpc>
                <a:spcPts val="3482"/>
              </a:lnSpc>
              <a:buFont typeface="Arial"/>
              <a:buChar char="•"/>
            </a:pPr>
            <a:r>
              <a:rPr lang="en-US" sz="2435">
                <a:solidFill>
                  <a:srgbClr val="000000"/>
                </a:solidFill>
                <a:latin typeface="DM Sans Bold"/>
              </a:rPr>
              <a:t>Smart City Integration:</a:t>
            </a:r>
            <a:r>
              <a:rPr lang="en-US" sz="2435">
                <a:solidFill>
                  <a:srgbClr val="000000"/>
                </a:solidFill>
                <a:latin typeface="DM Sans"/>
              </a:rPr>
              <a:t> Interfacing with smart city systems like grids and public safety networks, the algorithm supports comprehensive city management, enhancing livability and resilience.</a:t>
            </a:r>
          </a:p>
          <a:p>
            <a:pPr algn="l">
              <a:lnSpc>
                <a:spcPts val="3482"/>
              </a:lnSpc>
            </a:pPr>
            <a:r>
              <a:rPr lang="en-US" sz="2435">
                <a:solidFill>
                  <a:srgbClr val="000000"/>
                </a:solidFill>
                <a:latin typeface="DM Sans"/>
              </a:rPr>
              <a:t> </a:t>
            </a:r>
          </a:p>
          <a:p>
            <a:pPr marL="525747" lvl="1" indent="-262874" algn="l">
              <a:lnSpc>
                <a:spcPts val="3482"/>
              </a:lnSpc>
              <a:buFont typeface="Arial"/>
              <a:buChar char="•"/>
            </a:pPr>
            <a:r>
              <a:rPr lang="en-US" sz="2435">
                <a:solidFill>
                  <a:srgbClr val="000000"/>
                </a:solidFill>
                <a:latin typeface="DM Sans Bold"/>
              </a:rPr>
              <a:t>Global Urbanization Trends</a:t>
            </a:r>
            <a:r>
              <a:rPr lang="en-US" sz="2435">
                <a:solidFill>
                  <a:srgbClr val="000000"/>
                </a:solidFill>
                <a:latin typeface="DM Sans"/>
              </a:rPr>
              <a:t>: Scalability and adaptability across various urban landscapes and demographics ensure the algorithm can meet the needs of megacities and developing regions, providing efficient and inclusive transportation solutions.</a:t>
            </a:r>
          </a:p>
        </p:txBody>
      </p:sp>
      <p:grpSp>
        <p:nvGrpSpPr>
          <p:cNvPr id="8" name="Group 8"/>
          <p:cNvGrpSpPr/>
          <p:nvPr/>
        </p:nvGrpSpPr>
        <p:grpSpPr>
          <a:xfrm>
            <a:off x="14817244" y="4472856"/>
            <a:ext cx="2990441" cy="1341287"/>
            <a:chOff x="0" y="0"/>
            <a:chExt cx="906081" cy="406400"/>
          </a:xfrm>
        </p:grpSpPr>
        <p:sp>
          <p:nvSpPr>
            <p:cNvPr id="9" name="Freeform 9"/>
            <p:cNvSpPr/>
            <p:nvPr/>
          </p:nvSpPr>
          <p:spPr>
            <a:xfrm>
              <a:off x="0" y="0"/>
              <a:ext cx="906082" cy="406400"/>
            </a:xfrm>
            <a:custGeom>
              <a:avLst/>
              <a:gdLst/>
              <a:ahLst/>
              <a:cxnLst/>
              <a:rect l="l" t="t" r="r" b="b"/>
              <a:pathLst>
                <a:path w="906082" h="406400">
                  <a:moveTo>
                    <a:pt x="702881" y="0"/>
                  </a:moveTo>
                  <a:cubicBezTo>
                    <a:pt x="815106" y="0"/>
                    <a:pt x="906082" y="90976"/>
                    <a:pt x="906082" y="203200"/>
                  </a:cubicBezTo>
                  <a:cubicBezTo>
                    <a:pt x="906082" y="315424"/>
                    <a:pt x="815106" y="406400"/>
                    <a:pt x="702881" y="406400"/>
                  </a:cubicBezTo>
                  <a:lnTo>
                    <a:pt x="203200" y="406400"/>
                  </a:lnTo>
                  <a:cubicBezTo>
                    <a:pt x="90976" y="406400"/>
                    <a:pt x="0" y="315424"/>
                    <a:pt x="0" y="203200"/>
                  </a:cubicBezTo>
                  <a:cubicBezTo>
                    <a:pt x="0" y="90976"/>
                    <a:pt x="90976" y="0"/>
                    <a:pt x="203200" y="0"/>
                  </a:cubicBezTo>
                  <a:close/>
                </a:path>
              </a:pathLst>
            </a:custGeom>
            <a:solidFill>
              <a:srgbClr val="00BF63"/>
            </a:solidFill>
            <a:ln cap="sq">
              <a:noFill/>
              <a:prstDash val="solid"/>
              <a:miter/>
            </a:ln>
          </p:spPr>
        </p:sp>
        <p:sp>
          <p:nvSpPr>
            <p:cNvPr id="10" name="TextBox 10"/>
            <p:cNvSpPr txBox="1"/>
            <p:nvPr/>
          </p:nvSpPr>
          <p:spPr>
            <a:xfrm>
              <a:off x="0" y="-66675"/>
              <a:ext cx="906081" cy="473075"/>
            </a:xfrm>
            <a:prstGeom prst="rect">
              <a:avLst/>
            </a:prstGeom>
          </p:spPr>
          <p:txBody>
            <a:bodyPr lIns="50800" tIns="50800" rIns="50800" bIns="50800" rtlCol="0" anchor="ctr"/>
            <a:lstStyle/>
            <a:p>
              <a:pPr algn="ctr">
                <a:lnSpc>
                  <a:spcPts val="4339"/>
                </a:lnSpc>
              </a:pPr>
              <a:r>
                <a:rPr lang="en-US" sz="3099">
                  <a:solidFill>
                    <a:srgbClr val="FFFFFF"/>
                  </a:solidFill>
                  <a:latin typeface="Montserrat Bold"/>
                </a:rPr>
                <a:t>FUTURE SCOPE</a:t>
              </a:r>
            </a:p>
          </p:txBody>
        </p:sp>
      </p:grpSp>
      <p:sp>
        <p:nvSpPr>
          <p:cNvPr id="11" name="Freeform 11"/>
          <p:cNvSpPr/>
          <p:nvPr/>
        </p:nvSpPr>
        <p:spPr>
          <a:xfrm>
            <a:off x="16793448" y="8354067"/>
            <a:ext cx="931704" cy="1808467"/>
          </a:xfrm>
          <a:custGeom>
            <a:avLst/>
            <a:gdLst/>
            <a:ahLst/>
            <a:cxnLst/>
            <a:rect l="l" t="t" r="r" b="b"/>
            <a:pathLst>
              <a:path w="931704" h="1808467">
                <a:moveTo>
                  <a:pt x="0" y="0"/>
                </a:moveTo>
                <a:lnTo>
                  <a:pt x="931704" y="0"/>
                </a:lnTo>
                <a:lnTo>
                  <a:pt x="931704" y="1808466"/>
                </a:lnTo>
                <a:lnTo>
                  <a:pt x="0" y="1808466"/>
                </a:lnTo>
                <a:lnTo>
                  <a:pt x="0" y="0"/>
                </a:lnTo>
                <a:close/>
              </a:path>
            </a:pathLst>
          </a:custGeom>
          <a:blipFill>
            <a:blip r:embed="rId4"/>
            <a:stretch>
              <a:fillRect l="-3175" t="-1811" r="-9814"/>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828</Words>
  <Application>Microsoft Office PowerPoint</Application>
  <PresentationFormat>Custom</PresentationFormat>
  <Paragraphs>52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Montserrat Italics</vt:lpstr>
      <vt:lpstr>Montserrat Bold Italics</vt:lpstr>
      <vt:lpstr>Calibri</vt:lpstr>
      <vt:lpstr>Arial</vt:lpstr>
      <vt:lpstr>Montserrat Extra-Light</vt:lpstr>
      <vt:lpstr>Montserrat Bold</vt:lpstr>
      <vt:lpstr>DM Sans Bold</vt:lpstr>
      <vt:lpstr>DM Sans</vt:lpstr>
      <vt:lpstr>Montserrat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Rithish Reddy</cp:lastModifiedBy>
  <cp:revision>2</cp:revision>
  <dcterms:created xsi:type="dcterms:W3CDTF">2006-08-16T00:00:00Z</dcterms:created>
  <dcterms:modified xsi:type="dcterms:W3CDTF">2024-06-24T15:14:12Z</dcterms:modified>
  <dc:identifier>DAGCjVuEifg</dc:identifier>
</cp:coreProperties>
</file>